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embeddings/oleObject4.bin" ContentType="application/vnd.openxmlformats-officedocument.oleObject"/>
  <Override PartName="/ppt/embeddings/oleObject3.bin" ContentType="application/vnd.openxmlformats-officedocument.oleObject"/>
  <Override PartName="/ppt/embeddings/oleObject1.bin" ContentType="application/vnd.openxmlformats-officedocument.oleObject"/>
  <Override PartName="/ppt/embeddings/oleObject2.bin" ContentType="application/vnd.openxmlformats-officedocument.oleObject"/>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6.jpeg" ContentType="image/jpe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84"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7"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89"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90"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391"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93"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97"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01"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04"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405"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406"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407"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0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41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41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1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1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1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24"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26"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28"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429"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1"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3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434"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435"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37"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438"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439"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41"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442"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443"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45"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446"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48"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449"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450"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451"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0"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4"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5"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45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45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45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45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45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5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72"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80"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81"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86"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91"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92"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93"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06"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1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25"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28"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29"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30"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131"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33"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35"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36"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37"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38"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50"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5"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54"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63"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65"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71"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172"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74"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76"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177"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83"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84"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05"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207"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09"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1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20"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223"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2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22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22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23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42"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46"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47"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51"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59"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61"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63"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264"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66"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67"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68"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269"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71"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274"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275"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276"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86"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88"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90"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95"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99"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300"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01"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0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05"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07"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308"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10"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12"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313"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1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1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1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31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31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32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33"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35"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37"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0" name="PlaceHolder 1"/>
          <p:cNvSpPr>
            <a:spLocks noGrp="1"/>
          </p:cNvSpPr>
          <p:nvPr>
            <p:ph type="subTitle"/>
          </p:nvPr>
        </p:nvSpPr>
        <p:spPr>
          <a:xfrm>
            <a:off x="457200" y="205200"/>
            <a:ext cx="8228880" cy="3979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42"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344"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46"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48"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50"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54"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355"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57"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58"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59"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360"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62"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64"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365"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366"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367"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80" name="PlaceHolder 2"/>
          <p:cNvSpPr>
            <a:spLocks noGrp="1"/>
          </p:cNvSpPr>
          <p:nvPr>
            <p:ph type="subTitle"/>
          </p:nvPr>
        </p:nvSpPr>
        <p:spPr>
          <a:xfrm>
            <a:off x="457200" y="1203480"/>
            <a:ext cx="8228880" cy="2982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8880" cy="858240"/>
          </a:xfrm>
          <a:prstGeom prst="rect">
            <a:avLst/>
          </a:prstGeom>
        </p:spPr>
        <p:txBody>
          <a:bodyPr lIns="0" rIns="0" tIns="0" bIns="0" anchor="ctr"/>
          <a:p>
            <a:pPr algn="ctr"/>
            <a:endParaRPr b="0" lang="en-US" sz="4400" spc="-1" strike="noStrike">
              <a:latin typeface="Arial"/>
            </a:endParaRPr>
          </a:p>
        </p:txBody>
      </p:sp>
      <p:sp>
        <p:nvSpPr>
          <p:cNvPr id="382"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99e"/>
        </a:solidFill>
      </p:bgPr>
    </p:bg>
    <p:spTree>
      <p:nvGrpSpPr>
        <p:cNvPr id="1" name=""/>
        <p:cNvGrpSpPr/>
        <p:nvPr/>
      </p:nvGrpSpPr>
      <p:grpSpPr>
        <a:xfrm>
          <a:off x="0" y="0"/>
          <a:ext cx="0" cy="0"/>
          <a:chOff x="0" y="0"/>
          <a:chExt cx="0" cy="0"/>
        </a:xfrm>
      </p:grpSpPr>
      <p:sp>
        <p:nvSpPr>
          <p:cNvPr id="0" name="CustomShape 1"/>
          <p:cNvSpPr/>
          <p:nvPr/>
        </p:nvSpPr>
        <p:spPr>
          <a:xfrm>
            <a:off x="7813080" y="0"/>
            <a:ext cx="891720" cy="321840"/>
          </a:xfrm>
          <a:custGeom>
            <a:avLst/>
            <a:gdLst/>
            <a:ahLst/>
            <a:rect l="l" t="t" r="r" b="b"/>
            <a:pathLst>
              <a:path w="21600" h="21600">
                <a:moveTo>
                  <a:pt x="0" y="0"/>
                </a:moveTo>
                <a:lnTo>
                  <a:pt x="0" y="21600"/>
                </a:lnTo>
                <a:lnTo>
                  <a:pt x="21600" y="10795"/>
                </a:lnTo>
                <a:lnTo>
                  <a:pt x="21600" y="0"/>
                </a:lnTo>
                <a:lnTo>
                  <a:pt x="0" y="0"/>
                </a:lnTo>
                <a:close/>
              </a:path>
            </a:pathLst>
          </a:custGeom>
          <a:solidFill>
            <a:schemeClr val="accent1"/>
          </a:solidFill>
          <a:ln>
            <a:noFill/>
          </a:ln>
        </p:spPr>
        <p:style>
          <a:lnRef idx="0"/>
          <a:fillRef idx="0"/>
          <a:effectRef idx="0"/>
          <a:fontRef idx="minor"/>
        </p:style>
      </p:sp>
      <p:sp>
        <p:nvSpPr>
          <p:cNvPr id="1" name="CustomShape 2"/>
          <p:cNvSpPr/>
          <p:nvPr/>
        </p:nvSpPr>
        <p:spPr>
          <a:xfrm>
            <a:off x="3650040" y="0"/>
            <a:ext cx="563040" cy="1698840"/>
          </a:xfrm>
          <a:custGeom>
            <a:avLst/>
            <a:gdLst/>
            <a:ahLst/>
            <a:rect l="l" t="t" r="r" b="b"/>
            <a:pathLst>
              <a:path w="21600" h="21600">
                <a:moveTo>
                  <a:pt x="0" y="0"/>
                </a:moveTo>
                <a:lnTo>
                  <a:pt x="0" y="21600"/>
                </a:lnTo>
                <a:lnTo>
                  <a:pt x="21600" y="20304"/>
                </a:lnTo>
                <a:lnTo>
                  <a:pt x="21600" y="0"/>
                </a:lnTo>
                <a:lnTo>
                  <a:pt x="0" y="0"/>
                </a:lnTo>
                <a:close/>
              </a:path>
            </a:pathLst>
          </a:custGeom>
          <a:solidFill>
            <a:schemeClr val="accent1"/>
          </a:solidFill>
          <a:ln>
            <a:noFill/>
          </a:ln>
        </p:spPr>
        <p:style>
          <a:lnRef idx="0"/>
          <a:fillRef idx="0"/>
          <a:effectRef idx="0"/>
          <a:fontRef idx="minor"/>
        </p:style>
      </p:sp>
      <p:sp>
        <p:nvSpPr>
          <p:cNvPr id="2" name="CustomShape 3"/>
          <p:cNvSpPr/>
          <p:nvPr/>
        </p:nvSpPr>
        <p:spPr>
          <a:xfrm>
            <a:off x="4359240" y="609120"/>
            <a:ext cx="1314000" cy="2118600"/>
          </a:xfrm>
          <a:custGeom>
            <a:avLst/>
            <a:gdLst/>
            <a:ahLst/>
            <a:rect l="l" t="t" r="r" b="b"/>
            <a:pathLst>
              <a:path w="21600" h="21600">
                <a:moveTo>
                  <a:pt x="0" y="21600"/>
                </a:moveTo>
                <a:lnTo>
                  <a:pt x="21600" y="19177"/>
                </a:lnTo>
                <a:lnTo>
                  <a:pt x="21600" y="0"/>
                </a:lnTo>
                <a:lnTo>
                  <a:pt x="0" y="2423"/>
                </a:lnTo>
                <a:lnTo>
                  <a:pt x="0" y="21600"/>
                </a:lnTo>
                <a:close/>
              </a:path>
            </a:pathLst>
          </a:custGeom>
          <a:solidFill>
            <a:schemeClr val="accent2"/>
          </a:solidFill>
          <a:ln>
            <a:noFill/>
          </a:ln>
        </p:spPr>
        <p:style>
          <a:lnRef idx="0"/>
          <a:fillRef idx="0"/>
          <a:effectRef idx="0"/>
          <a:fontRef idx="minor"/>
        </p:style>
      </p:sp>
      <p:sp>
        <p:nvSpPr>
          <p:cNvPr id="3" name="CustomShape 4"/>
          <p:cNvSpPr/>
          <p:nvPr/>
        </p:nvSpPr>
        <p:spPr>
          <a:xfrm>
            <a:off x="5821200" y="991440"/>
            <a:ext cx="1844640" cy="4158720"/>
          </a:xfrm>
          <a:custGeom>
            <a:avLst/>
            <a:gdLst/>
            <a:ahLst/>
            <a:rect l="l" t="t" r="r" b="b"/>
            <a:pathLst>
              <a:path w="21600" h="21600">
                <a:moveTo>
                  <a:pt x="0" y="21600"/>
                </a:moveTo>
                <a:lnTo>
                  <a:pt x="21600" y="21600"/>
                </a:lnTo>
                <a:lnTo>
                  <a:pt x="21600" y="0"/>
                </a:lnTo>
                <a:lnTo>
                  <a:pt x="0" y="1733"/>
                </a:lnTo>
                <a:lnTo>
                  <a:pt x="0" y="21600"/>
                </a:lnTo>
                <a:close/>
              </a:path>
            </a:pathLst>
          </a:custGeom>
          <a:solidFill>
            <a:schemeClr val="accent1"/>
          </a:solidFill>
          <a:ln>
            <a:noFill/>
          </a:ln>
        </p:spPr>
        <p:style>
          <a:lnRef idx="0"/>
          <a:fillRef idx="0"/>
          <a:effectRef idx="0"/>
          <a:fontRef idx="minor"/>
        </p:style>
      </p:sp>
      <p:sp>
        <p:nvSpPr>
          <p:cNvPr id="4" name="CustomShape 5"/>
          <p:cNvSpPr/>
          <p:nvPr/>
        </p:nvSpPr>
        <p:spPr>
          <a:xfrm>
            <a:off x="4359240" y="2643840"/>
            <a:ext cx="1314000" cy="2509560"/>
          </a:xfrm>
          <a:custGeom>
            <a:avLst/>
            <a:gdLst/>
            <a:ahLst/>
            <a:rect l="l" t="t" r="r" b="b"/>
            <a:pathLst>
              <a:path w="21600" h="21600">
                <a:moveTo>
                  <a:pt x="0" y="21600"/>
                </a:moveTo>
                <a:lnTo>
                  <a:pt x="21600" y="21600"/>
                </a:lnTo>
                <a:lnTo>
                  <a:pt x="21600" y="0"/>
                </a:lnTo>
                <a:lnTo>
                  <a:pt x="0" y="2046"/>
                </a:lnTo>
                <a:lnTo>
                  <a:pt x="0" y="21600"/>
                </a:lnTo>
                <a:close/>
              </a:path>
            </a:pathLst>
          </a:custGeom>
          <a:solidFill>
            <a:srgbClr val="002035">
              <a:alpha val="18000"/>
            </a:srgbClr>
          </a:solidFill>
          <a:ln>
            <a:noFill/>
          </a:ln>
        </p:spPr>
        <p:style>
          <a:lnRef idx="0"/>
          <a:fillRef idx="0"/>
          <a:effectRef idx="0"/>
          <a:fontRef idx="minor"/>
        </p:style>
      </p:sp>
      <p:sp>
        <p:nvSpPr>
          <p:cNvPr id="5" name="CustomShape 6"/>
          <p:cNvSpPr/>
          <p:nvPr/>
        </p:nvSpPr>
        <p:spPr>
          <a:xfrm>
            <a:off x="7813080" y="307080"/>
            <a:ext cx="891720" cy="2976480"/>
          </a:xfrm>
          <a:custGeom>
            <a:avLst/>
            <a:gdLst/>
            <a:ahLst/>
            <a:rect l="l" t="t" r="r" b="b"/>
            <a:pathLst>
              <a:path w="21600" h="21600">
                <a:moveTo>
                  <a:pt x="0" y="21600"/>
                </a:moveTo>
                <a:lnTo>
                  <a:pt x="21600" y="20429"/>
                </a:lnTo>
                <a:lnTo>
                  <a:pt x="21600" y="0"/>
                </a:lnTo>
                <a:lnTo>
                  <a:pt x="0" y="1171"/>
                </a:lnTo>
                <a:lnTo>
                  <a:pt x="0" y="21600"/>
                </a:lnTo>
                <a:close/>
              </a:path>
            </a:pathLst>
          </a:custGeom>
          <a:solidFill>
            <a:srgbClr val="002035">
              <a:alpha val="18000"/>
            </a:srgbClr>
          </a:solidFill>
          <a:ln>
            <a:noFill/>
          </a:ln>
        </p:spPr>
        <p:style>
          <a:lnRef idx="0"/>
          <a:fillRef idx="0"/>
          <a:effectRef idx="0"/>
          <a:fontRef idx="minor"/>
        </p:style>
      </p:sp>
      <p:sp>
        <p:nvSpPr>
          <p:cNvPr id="6" name="CustomShape 7"/>
          <p:cNvSpPr/>
          <p:nvPr/>
        </p:nvSpPr>
        <p:spPr>
          <a:xfrm>
            <a:off x="5821200" y="0"/>
            <a:ext cx="1844640" cy="1160280"/>
          </a:xfrm>
          <a:custGeom>
            <a:avLst/>
            <a:gdLst/>
            <a:ahLst/>
            <a:rect l="l" t="t" r="r" b="b"/>
            <a:pathLst>
              <a:path w="21600" h="21600">
                <a:moveTo>
                  <a:pt x="0" y="21600"/>
                </a:moveTo>
                <a:lnTo>
                  <a:pt x="21600" y="15393"/>
                </a:lnTo>
                <a:lnTo>
                  <a:pt x="21600" y="0"/>
                </a:lnTo>
                <a:lnTo>
                  <a:pt x="0" y="0"/>
                </a:lnTo>
                <a:lnTo>
                  <a:pt x="0" y="21600"/>
                </a:lnTo>
                <a:close/>
              </a:path>
            </a:pathLst>
          </a:custGeom>
          <a:solidFill>
            <a:schemeClr val="accent4"/>
          </a:solidFill>
          <a:ln>
            <a:noFill/>
          </a:ln>
        </p:spPr>
        <p:style>
          <a:lnRef idx="0"/>
          <a:fillRef idx="0"/>
          <a:effectRef idx="0"/>
          <a:fontRef idx="minor"/>
        </p:style>
      </p:sp>
      <p:sp>
        <p:nvSpPr>
          <p:cNvPr id="7" name="CustomShape 8"/>
          <p:cNvSpPr/>
          <p:nvPr/>
        </p:nvSpPr>
        <p:spPr>
          <a:xfrm>
            <a:off x="7813080" y="3277440"/>
            <a:ext cx="891720" cy="1165320"/>
          </a:xfrm>
          <a:custGeom>
            <a:avLst/>
            <a:gdLst/>
            <a:ahLst/>
            <a:rect l="l" t="t" r="r" b="b"/>
            <a:pathLst>
              <a:path w="21600" h="21600">
                <a:moveTo>
                  <a:pt x="0" y="21600"/>
                </a:moveTo>
                <a:lnTo>
                  <a:pt x="21600" y="18611"/>
                </a:lnTo>
                <a:lnTo>
                  <a:pt x="21600" y="0"/>
                </a:lnTo>
                <a:lnTo>
                  <a:pt x="0" y="2989"/>
                </a:lnTo>
                <a:lnTo>
                  <a:pt x="0" y="21600"/>
                </a:lnTo>
                <a:close/>
              </a:path>
            </a:pathLst>
          </a:custGeom>
          <a:solidFill>
            <a:schemeClr val="accent5"/>
          </a:solidFill>
          <a:ln>
            <a:noFill/>
          </a:ln>
        </p:spPr>
        <p:style>
          <a:lnRef idx="0"/>
          <a:fillRef idx="0"/>
          <a:effectRef idx="0"/>
          <a:fontRef idx="minor"/>
        </p:style>
      </p:sp>
      <p:sp>
        <p:nvSpPr>
          <p:cNvPr id="8" name="PlaceHolder 9"/>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9"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5" name="CustomShape 1"/>
          <p:cNvSpPr/>
          <p:nvPr/>
        </p:nvSpPr>
        <p:spPr>
          <a:xfrm flipH="1">
            <a:off x="8555400" y="3512520"/>
            <a:ext cx="358560" cy="1630080"/>
          </a:xfrm>
          <a:custGeom>
            <a:avLst/>
            <a:gdLst/>
            <a:ahLst/>
            <a:rect l="l" t="t" r="r" b="b"/>
            <a:pathLst>
              <a:path w="21600" h="21600">
                <a:moveTo>
                  <a:pt x="21600" y="21600"/>
                </a:moveTo>
                <a:lnTo>
                  <a:pt x="21600" y="0"/>
                </a:lnTo>
                <a:lnTo>
                  <a:pt x="0" y="863"/>
                </a:lnTo>
                <a:lnTo>
                  <a:pt x="0" y="21600"/>
                </a:lnTo>
                <a:lnTo>
                  <a:pt x="21600" y="21600"/>
                </a:lnTo>
                <a:close/>
              </a:path>
            </a:pathLst>
          </a:custGeom>
          <a:solidFill>
            <a:schemeClr val="lt2"/>
          </a:solidFill>
          <a:ln>
            <a:noFill/>
          </a:ln>
        </p:spPr>
        <p:style>
          <a:lnRef idx="0"/>
          <a:fillRef idx="0"/>
          <a:effectRef idx="0"/>
          <a:fontRef idx="minor"/>
        </p:style>
      </p:sp>
      <p:sp>
        <p:nvSpPr>
          <p:cNvPr id="416" name="CustomShape 2"/>
          <p:cNvSpPr/>
          <p:nvPr/>
        </p:nvSpPr>
        <p:spPr>
          <a:xfrm flipH="1">
            <a:off x="8555400" y="977760"/>
            <a:ext cx="358560" cy="963000"/>
          </a:xfrm>
          <a:custGeom>
            <a:avLst/>
            <a:gdLst/>
            <a:ahLst/>
            <a:rect l="l" t="t" r="r" b="b"/>
            <a:pathLst>
              <a:path w="21600" h="21600">
                <a:moveTo>
                  <a:pt x="0" y="21600"/>
                </a:moveTo>
                <a:lnTo>
                  <a:pt x="21600" y="20140"/>
                </a:lnTo>
                <a:lnTo>
                  <a:pt x="21600" y="0"/>
                </a:lnTo>
                <a:lnTo>
                  <a:pt x="0" y="1460"/>
                </a:lnTo>
                <a:lnTo>
                  <a:pt x="0" y="21600"/>
                </a:lnTo>
                <a:close/>
              </a:path>
            </a:pathLst>
          </a:custGeom>
          <a:solidFill>
            <a:schemeClr val="lt2"/>
          </a:solidFill>
          <a:ln>
            <a:noFill/>
          </a:ln>
        </p:spPr>
        <p:style>
          <a:lnRef idx="0"/>
          <a:fillRef idx="0"/>
          <a:effectRef idx="0"/>
          <a:fontRef idx="minor"/>
        </p:style>
      </p:sp>
      <p:sp>
        <p:nvSpPr>
          <p:cNvPr id="417" name="CustomShape 3"/>
          <p:cNvSpPr/>
          <p:nvPr/>
        </p:nvSpPr>
        <p:spPr>
          <a:xfrm flipH="1">
            <a:off x="855540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lt2"/>
          </a:solidFill>
          <a:ln>
            <a:noFill/>
          </a:ln>
        </p:spPr>
        <p:style>
          <a:lnRef idx="0"/>
          <a:fillRef idx="0"/>
          <a:effectRef idx="0"/>
          <a:fontRef idx="minor"/>
        </p:style>
      </p:sp>
      <p:sp>
        <p:nvSpPr>
          <p:cNvPr id="418" name="CustomShape 4"/>
          <p:cNvSpPr/>
          <p:nvPr/>
        </p:nvSpPr>
        <p:spPr>
          <a:xfrm flipH="1">
            <a:off x="7896240" y="456480"/>
            <a:ext cx="567720" cy="711000"/>
          </a:xfrm>
          <a:custGeom>
            <a:avLst/>
            <a:gdLst/>
            <a:ahLst/>
            <a:rect l="l" t="t" r="r" b="b"/>
            <a:pathLst>
              <a:path w="21600" h="21600">
                <a:moveTo>
                  <a:pt x="0" y="21600"/>
                </a:moveTo>
                <a:lnTo>
                  <a:pt x="21600" y="18470"/>
                </a:lnTo>
                <a:lnTo>
                  <a:pt x="21600" y="0"/>
                </a:lnTo>
                <a:lnTo>
                  <a:pt x="0" y="3130"/>
                </a:lnTo>
                <a:lnTo>
                  <a:pt x="0" y="21600"/>
                </a:lnTo>
                <a:close/>
              </a:path>
            </a:pathLst>
          </a:custGeom>
          <a:solidFill>
            <a:schemeClr val="lt2"/>
          </a:solidFill>
          <a:ln>
            <a:noFill/>
          </a:ln>
        </p:spPr>
        <p:style>
          <a:lnRef idx="0"/>
          <a:fillRef idx="0"/>
          <a:effectRef idx="0"/>
          <a:fontRef idx="minor"/>
        </p:style>
      </p:sp>
      <p:sp>
        <p:nvSpPr>
          <p:cNvPr id="419" name="CustomShape 5"/>
          <p:cNvSpPr/>
          <p:nvPr/>
        </p:nvSpPr>
        <p:spPr>
          <a:xfrm flipH="1">
            <a:off x="789624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lt2"/>
          </a:solidFill>
          <a:ln>
            <a:noFill/>
          </a:ln>
        </p:spPr>
        <p:style>
          <a:lnRef idx="0"/>
          <a:fillRef idx="0"/>
          <a:effectRef idx="0"/>
          <a:fontRef idx="minor"/>
        </p:style>
      </p:sp>
      <p:sp>
        <p:nvSpPr>
          <p:cNvPr id="420" name="CustomShape 6"/>
          <p:cNvSpPr/>
          <p:nvPr/>
        </p:nvSpPr>
        <p:spPr>
          <a:xfrm flipH="1">
            <a:off x="7896240" y="1158120"/>
            <a:ext cx="567720" cy="3425400"/>
          </a:xfrm>
          <a:custGeom>
            <a:avLst/>
            <a:gdLst/>
            <a:ahLst/>
            <a:rect l="l" t="t" r="r" b="b"/>
            <a:pathLst>
              <a:path w="21600" h="21600">
                <a:moveTo>
                  <a:pt x="21600" y="0"/>
                </a:moveTo>
                <a:lnTo>
                  <a:pt x="0" y="650"/>
                </a:lnTo>
                <a:lnTo>
                  <a:pt x="0" y="21600"/>
                </a:lnTo>
                <a:lnTo>
                  <a:pt x="21600" y="20950"/>
                </a:lnTo>
                <a:lnTo>
                  <a:pt x="21600" y="0"/>
                </a:lnTo>
                <a:close/>
              </a:path>
            </a:pathLst>
          </a:custGeom>
          <a:solidFill>
            <a:schemeClr val="lt2"/>
          </a:solidFill>
          <a:ln>
            <a:noFill/>
          </a:ln>
        </p:spPr>
        <p:style>
          <a:lnRef idx="0"/>
          <a:fillRef idx="0"/>
          <a:effectRef idx="0"/>
          <a:fontRef idx="minor"/>
        </p:style>
      </p:sp>
      <p:sp>
        <p:nvSpPr>
          <p:cNvPr id="421" name="PlaceHolder 7"/>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42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6" name="Group 1"/>
          <p:cNvGrpSpPr/>
          <p:nvPr/>
        </p:nvGrpSpPr>
        <p:grpSpPr>
          <a:xfrm>
            <a:off x="6963120" y="0"/>
            <a:ext cx="1951560" cy="5142960"/>
            <a:chOff x="6963120" y="0"/>
            <a:chExt cx="1951560" cy="5142960"/>
          </a:xfrm>
        </p:grpSpPr>
        <p:sp>
          <p:nvSpPr>
            <p:cNvPr id="47" name="CustomShape 2"/>
            <p:cNvSpPr/>
            <p:nvPr/>
          </p:nvSpPr>
          <p:spPr>
            <a:xfrm>
              <a:off x="6963120" y="3274560"/>
              <a:ext cx="358560" cy="1868400"/>
            </a:xfrm>
            <a:custGeom>
              <a:avLst/>
              <a:gdLst/>
              <a:ahLst/>
              <a:rect l="l" t="t" r="r" b="b"/>
              <a:pathLst>
                <a:path w="21600" h="21600">
                  <a:moveTo>
                    <a:pt x="21600" y="21600"/>
                  </a:moveTo>
                  <a:lnTo>
                    <a:pt x="21600" y="0"/>
                  </a:lnTo>
                  <a:lnTo>
                    <a:pt x="0" y="753"/>
                  </a:lnTo>
                  <a:lnTo>
                    <a:pt x="0" y="21600"/>
                  </a:lnTo>
                  <a:lnTo>
                    <a:pt x="21600" y="21600"/>
                  </a:lnTo>
                  <a:close/>
                </a:path>
              </a:pathLst>
            </a:custGeom>
            <a:solidFill>
              <a:schemeClr val="accent1"/>
            </a:solidFill>
            <a:ln>
              <a:noFill/>
            </a:ln>
          </p:spPr>
          <p:style>
            <a:lnRef idx="0"/>
            <a:fillRef idx="0"/>
            <a:effectRef idx="0"/>
            <a:fontRef idx="minor"/>
          </p:style>
        </p:sp>
        <p:sp>
          <p:nvSpPr>
            <p:cNvPr id="48" name="CustomShape 3"/>
            <p:cNvSpPr/>
            <p:nvPr/>
          </p:nvSpPr>
          <p:spPr>
            <a:xfrm>
              <a:off x="6963120" y="977760"/>
              <a:ext cx="358560" cy="439200"/>
            </a:xfrm>
            <a:custGeom>
              <a:avLst/>
              <a:gdLst/>
              <a:ahLst/>
              <a:rect l="l" t="t" r="r" b="b"/>
              <a:pathLst>
                <a:path w="21600" h="21600">
                  <a:moveTo>
                    <a:pt x="0" y="21600"/>
                  </a:moveTo>
                  <a:lnTo>
                    <a:pt x="21600" y="18401"/>
                  </a:lnTo>
                  <a:lnTo>
                    <a:pt x="21600" y="0"/>
                  </a:lnTo>
                  <a:lnTo>
                    <a:pt x="0" y="3199"/>
                  </a:lnTo>
                  <a:lnTo>
                    <a:pt x="0" y="21600"/>
                  </a:lnTo>
                  <a:close/>
                </a:path>
              </a:pathLst>
            </a:custGeom>
            <a:solidFill>
              <a:schemeClr val="accent5"/>
            </a:solidFill>
            <a:ln>
              <a:noFill/>
            </a:ln>
          </p:spPr>
          <p:style>
            <a:lnRef idx="0"/>
            <a:fillRef idx="0"/>
            <a:effectRef idx="0"/>
            <a:fontRef idx="minor"/>
          </p:style>
        </p:sp>
        <p:sp>
          <p:nvSpPr>
            <p:cNvPr id="49" name="CustomShape 4"/>
            <p:cNvSpPr/>
            <p:nvPr/>
          </p:nvSpPr>
          <p:spPr>
            <a:xfrm>
              <a:off x="696312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accent4"/>
            </a:solidFill>
            <a:ln>
              <a:noFill/>
            </a:ln>
          </p:spPr>
          <p:style>
            <a:lnRef idx="0"/>
            <a:fillRef idx="0"/>
            <a:effectRef idx="0"/>
            <a:fontRef idx="minor"/>
          </p:style>
        </p:sp>
        <p:sp>
          <p:nvSpPr>
            <p:cNvPr id="50" name="CustomShape 5"/>
            <p:cNvSpPr/>
            <p:nvPr/>
          </p:nvSpPr>
          <p:spPr>
            <a:xfrm>
              <a:off x="7415640" y="1034280"/>
              <a:ext cx="837000" cy="2961720"/>
            </a:xfrm>
            <a:custGeom>
              <a:avLst/>
              <a:gdLst/>
              <a:ahLst/>
              <a:rect l="l" t="t" r="r" b="b"/>
              <a:pathLst>
                <a:path w="21600" h="21600">
                  <a:moveTo>
                    <a:pt x="21600" y="0"/>
                  </a:moveTo>
                  <a:lnTo>
                    <a:pt x="0" y="1107"/>
                  </a:lnTo>
                  <a:lnTo>
                    <a:pt x="0" y="21600"/>
                  </a:lnTo>
                  <a:lnTo>
                    <a:pt x="21600" y="20492"/>
                  </a:lnTo>
                  <a:lnTo>
                    <a:pt x="21600" y="0"/>
                  </a:lnTo>
                  <a:close/>
                </a:path>
              </a:pathLst>
            </a:custGeom>
            <a:solidFill>
              <a:schemeClr val="accent3"/>
            </a:solidFill>
            <a:ln>
              <a:noFill/>
            </a:ln>
          </p:spPr>
          <p:style>
            <a:lnRef idx="0"/>
            <a:fillRef idx="0"/>
            <a:effectRef idx="0"/>
            <a:fontRef idx="minor"/>
          </p:style>
        </p:sp>
        <p:sp>
          <p:nvSpPr>
            <p:cNvPr id="51" name="CustomShape 6"/>
            <p:cNvSpPr/>
            <p:nvPr/>
          </p:nvSpPr>
          <p:spPr>
            <a:xfrm>
              <a:off x="7415640" y="0"/>
              <a:ext cx="837000" cy="1091160"/>
            </a:xfrm>
            <a:custGeom>
              <a:avLst/>
              <a:gdLst/>
              <a:ahLst/>
              <a:rect l="l" t="t" r="r" b="b"/>
              <a:pathLst>
                <a:path w="21600" h="21600">
                  <a:moveTo>
                    <a:pt x="0" y="21600"/>
                  </a:moveTo>
                  <a:lnTo>
                    <a:pt x="21600" y="18596"/>
                  </a:lnTo>
                  <a:lnTo>
                    <a:pt x="21600" y="0"/>
                  </a:lnTo>
                  <a:lnTo>
                    <a:pt x="0" y="0"/>
                  </a:lnTo>
                  <a:lnTo>
                    <a:pt x="0" y="21600"/>
                  </a:lnTo>
                  <a:close/>
                </a:path>
              </a:pathLst>
            </a:custGeom>
            <a:solidFill>
              <a:schemeClr val="accent1"/>
            </a:solidFill>
            <a:ln>
              <a:noFill/>
            </a:ln>
          </p:spPr>
          <p:style>
            <a:lnRef idx="0"/>
            <a:fillRef idx="0"/>
            <a:effectRef idx="0"/>
            <a:fontRef idx="minor"/>
          </p:style>
        </p:sp>
        <p:sp>
          <p:nvSpPr>
            <p:cNvPr id="52" name="CustomShape 7"/>
            <p:cNvSpPr/>
            <p:nvPr/>
          </p:nvSpPr>
          <p:spPr>
            <a:xfrm>
              <a:off x="8346960" y="1551960"/>
              <a:ext cx="567720" cy="1139400"/>
            </a:xfrm>
            <a:custGeom>
              <a:avLst/>
              <a:gdLst/>
              <a:ahLst/>
              <a:rect l="l" t="t" r="r" b="b"/>
              <a:pathLst>
                <a:path w="21600" h="21600">
                  <a:moveTo>
                    <a:pt x="0" y="21600"/>
                  </a:moveTo>
                  <a:lnTo>
                    <a:pt x="21600" y="19647"/>
                  </a:lnTo>
                  <a:lnTo>
                    <a:pt x="21600" y="0"/>
                  </a:lnTo>
                  <a:lnTo>
                    <a:pt x="0" y="1953"/>
                  </a:lnTo>
                  <a:lnTo>
                    <a:pt x="0" y="21600"/>
                  </a:lnTo>
                  <a:close/>
                </a:path>
              </a:pathLst>
            </a:custGeom>
            <a:solidFill>
              <a:schemeClr val="accent2"/>
            </a:solidFill>
            <a:ln>
              <a:noFill/>
            </a:ln>
          </p:spPr>
          <p:style>
            <a:lnRef idx="0"/>
            <a:fillRef idx="0"/>
            <a:effectRef idx="0"/>
            <a:fontRef idx="minor"/>
          </p:style>
        </p:sp>
        <p:sp>
          <p:nvSpPr>
            <p:cNvPr id="53" name="CustomShape 8"/>
            <p:cNvSpPr/>
            <p:nvPr/>
          </p:nvSpPr>
          <p:spPr>
            <a:xfrm>
              <a:off x="834696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accent3"/>
            </a:solidFill>
            <a:ln>
              <a:noFill/>
            </a:ln>
          </p:spPr>
          <p:style>
            <a:lnRef idx="0"/>
            <a:fillRef idx="0"/>
            <a:effectRef idx="0"/>
            <a:fontRef idx="minor"/>
          </p:style>
        </p:sp>
        <p:sp>
          <p:nvSpPr>
            <p:cNvPr id="54" name="CustomShape 9"/>
            <p:cNvSpPr/>
            <p:nvPr/>
          </p:nvSpPr>
          <p:spPr>
            <a:xfrm>
              <a:off x="8346960" y="2682360"/>
              <a:ext cx="567720" cy="1901520"/>
            </a:xfrm>
            <a:custGeom>
              <a:avLst/>
              <a:gdLst/>
              <a:ahLst/>
              <a:rect l="l" t="t" r="r" b="b"/>
              <a:pathLst>
                <a:path w="21600" h="21600">
                  <a:moveTo>
                    <a:pt x="21600" y="0"/>
                  </a:moveTo>
                  <a:lnTo>
                    <a:pt x="0" y="1170"/>
                  </a:lnTo>
                  <a:lnTo>
                    <a:pt x="0" y="21600"/>
                  </a:lnTo>
                  <a:lnTo>
                    <a:pt x="21600" y="20429"/>
                  </a:lnTo>
                  <a:lnTo>
                    <a:pt x="21600" y="0"/>
                  </a:lnTo>
                  <a:close/>
                </a:path>
              </a:pathLst>
            </a:custGeom>
            <a:solidFill>
              <a:schemeClr val="accent1"/>
            </a:solidFill>
            <a:ln>
              <a:noFill/>
            </a:ln>
          </p:spPr>
          <p:style>
            <a:lnRef idx="0"/>
            <a:fillRef idx="0"/>
            <a:effectRef idx="0"/>
            <a:fontRef idx="minor"/>
          </p:style>
        </p:sp>
      </p:grpSp>
      <p:sp>
        <p:nvSpPr>
          <p:cNvPr id="55" name="PlaceHolder 10"/>
          <p:cNvSpPr>
            <a:spLocks noGrp="1"/>
          </p:cNvSpPr>
          <p:nvPr>
            <p:ph type="title"/>
          </p:nvPr>
        </p:nvSpPr>
        <p:spPr>
          <a:xfrm>
            <a:off x="457200" y="205200"/>
            <a:ext cx="8228880" cy="8582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56" name="PlaceHolder 11"/>
          <p:cNvSpPr>
            <a:spLocks noGrp="1"/>
          </p:cNvSpPr>
          <p:nvPr>
            <p:ph type="body"/>
          </p:nvPr>
        </p:nvSpPr>
        <p:spPr>
          <a:xfrm>
            <a:off x="457200" y="1203480"/>
            <a:ext cx="40154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57" name="PlaceHolder 12"/>
          <p:cNvSpPr>
            <a:spLocks noGrp="1"/>
          </p:cNvSpPr>
          <p:nvPr>
            <p:ph type="body"/>
          </p:nvPr>
        </p:nvSpPr>
        <p:spPr>
          <a:xfrm>
            <a:off x="4674240" y="1203480"/>
            <a:ext cx="401544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8099280" y="0"/>
            <a:ext cx="891720" cy="321840"/>
          </a:xfrm>
          <a:custGeom>
            <a:avLst/>
            <a:gdLst/>
            <a:ahLst/>
            <a:rect l="l" t="t" r="r" b="b"/>
            <a:pathLst>
              <a:path w="21600" h="21600">
                <a:moveTo>
                  <a:pt x="0" y="0"/>
                </a:moveTo>
                <a:lnTo>
                  <a:pt x="0" y="21600"/>
                </a:lnTo>
                <a:lnTo>
                  <a:pt x="21600" y="10795"/>
                </a:lnTo>
                <a:lnTo>
                  <a:pt x="21600" y="0"/>
                </a:lnTo>
                <a:lnTo>
                  <a:pt x="0" y="0"/>
                </a:lnTo>
                <a:close/>
              </a:path>
            </a:pathLst>
          </a:custGeom>
          <a:solidFill>
            <a:schemeClr val="lt2"/>
          </a:solidFill>
          <a:ln>
            <a:noFill/>
          </a:ln>
        </p:spPr>
        <p:style>
          <a:lnRef idx="0"/>
          <a:fillRef idx="0"/>
          <a:effectRef idx="0"/>
          <a:fontRef idx="minor"/>
        </p:style>
      </p:sp>
      <p:sp>
        <p:nvSpPr>
          <p:cNvPr id="95" name="CustomShape 2"/>
          <p:cNvSpPr/>
          <p:nvPr/>
        </p:nvSpPr>
        <p:spPr>
          <a:xfrm>
            <a:off x="4645440" y="609120"/>
            <a:ext cx="1314000" cy="2118600"/>
          </a:xfrm>
          <a:custGeom>
            <a:avLst/>
            <a:gdLst/>
            <a:ahLst/>
            <a:rect l="l" t="t" r="r" b="b"/>
            <a:pathLst>
              <a:path w="21600" h="21600">
                <a:moveTo>
                  <a:pt x="0" y="21600"/>
                </a:moveTo>
                <a:lnTo>
                  <a:pt x="21600" y="19177"/>
                </a:lnTo>
                <a:lnTo>
                  <a:pt x="21600" y="0"/>
                </a:lnTo>
                <a:lnTo>
                  <a:pt x="0" y="2423"/>
                </a:lnTo>
                <a:lnTo>
                  <a:pt x="0" y="21600"/>
                </a:lnTo>
                <a:close/>
              </a:path>
            </a:pathLst>
          </a:custGeom>
          <a:solidFill>
            <a:schemeClr val="lt2"/>
          </a:solidFill>
          <a:ln>
            <a:noFill/>
          </a:ln>
        </p:spPr>
        <p:style>
          <a:lnRef idx="0"/>
          <a:fillRef idx="0"/>
          <a:effectRef idx="0"/>
          <a:fontRef idx="minor"/>
        </p:style>
      </p:sp>
      <p:sp>
        <p:nvSpPr>
          <p:cNvPr id="96" name="CustomShape 3"/>
          <p:cNvSpPr/>
          <p:nvPr/>
        </p:nvSpPr>
        <p:spPr>
          <a:xfrm>
            <a:off x="6107400" y="991440"/>
            <a:ext cx="1844640" cy="4158720"/>
          </a:xfrm>
          <a:custGeom>
            <a:avLst/>
            <a:gdLst/>
            <a:ahLst/>
            <a:rect l="l" t="t" r="r" b="b"/>
            <a:pathLst>
              <a:path w="21600" h="21600">
                <a:moveTo>
                  <a:pt x="0" y="21600"/>
                </a:moveTo>
                <a:lnTo>
                  <a:pt x="21600" y="21600"/>
                </a:lnTo>
                <a:lnTo>
                  <a:pt x="21600" y="0"/>
                </a:lnTo>
                <a:lnTo>
                  <a:pt x="0" y="1733"/>
                </a:lnTo>
                <a:lnTo>
                  <a:pt x="0" y="21600"/>
                </a:lnTo>
                <a:close/>
              </a:path>
            </a:pathLst>
          </a:custGeom>
          <a:solidFill>
            <a:schemeClr val="lt2"/>
          </a:solidFill>
          <a:ln>
            <a:noFill/>
          </a:ln>
        </p:spPr>
        <p:style>
          <a:lnRef idx="0"/>
          <a:fillRef idx="0"/>
          <a:effectRef idx="0"/>
          <a:fontRef idx="minor"/>
        </p:style>
      </p:sp>
      <p:sp>
        <p:nvSpPr>
          <p:cNvPr id="97" name="CustomShape 4"/>
          <p:cNvSpPr/>
          <p:nvPr/>
        </p:nvSpPr>
        <p:spPr>
          <a:xfrm>
            <a:off x="4645440" y="2643840"/>
            <a:ext cx="1314000" cy="2509560"/>
          </a:xfrm>
          <a:custGeom>
            <a:avLst/>
            <a:gdLst/>
            <a:ahLst/>
            <a:rect l="l" t="t" r="r" b="b"/>
            <a:pathLst>
              <a:path w="21600" h="21600">
                <a:moveTo>
                  <a:pt x="0" y="21600"/>
                </a:moveTo>
                <a:lnTo>
                  <a:pt x="21600" y="21600"/>
                </a:lnTo>
                <a:lnTo>
                  <a:pt x="21600" y="0"/>
                </a:lnTo>
                <a:lnTo>
                  <a:pt x="0" y="2046"/>
                </a:lnTo>
                <a:lnTo>
                  <a:pt x="0" y="21600"/>
                </a:lnTo>
                <a:close/>
              </a:path>
            </a:pathLst>
          </a:custGeom>
          <a:solidFill>
            <a:schemeClr val="lt2"/>
          </a:solidFill>
          <a:ln>
            <a:noFill/>
          </a:ln>
        </p:spPr>
        <p:style>
          <a:lnRef idx="0"/>
          <a:fillRef idx="0"/>
          <a:effectRef idx="0"/>
          <a:fontRef idx="minor"/>
        </p:style>
      </p:sp>
      <p:sp>
        <p:nvSpPr>
          <p:cNvPr id="98" name="CustomShape 5"/>
          <p:cNvSpPr/>
          <p:nvPr/>
        </p:nvSpPr>
        <p:spPr>
          <a:xfrm>
            <a:off x="8099280" y="307080"/>
            <a:ext cx="891720" cy="2976480"/>
          </a:xfrm>
          <a:custGeom>
            <a:avLst/>
            <a:gdLst/>
            <a:ahLst/>
            <a:rect l="l" t="t" r="r" b="b"/>
            <a:pathLst>
              <a:path w="21600" h="21600">
                <a:moveTo>
                  <a:pt x="0" y="21600"/>
                </a:moveTo>
                <a:lnTo>
                  <a:pt x="21600" y="20429"/>
                </a:lnTo>
                <a:lnTo>
                  <a:pt x="21600" y="0"/>
                </a:lnTo>
                <a:lnTo>
                  <a:pt x="0" y="1171"/>
                </a:lnTo>
                <a:lnTo>
                  <a:pt x="0" y="21600"/>
                </a:lnTo>
                <a:close/>
              </a:path>
            </a:pathLst>
          </a:custGeom>
          <a:solidFill>
            <a:schemeClr val="lt2"/>
          </a:solidFill>
          <a:ln>
            <a:noFill/>
          </a:ln>
        </p:spPr>
        <p:style>
          <a:lnRef idx="0"/>
          <a:fillRef idx="0"/>
          <a:effectRef idx="0"/>
          <a:fontRef idx="minor"/>
        </p:style>
      </p:sp>
      <p:sp>
        <p:nvSpPr>
          <p:cNvPr id="99" name="CustomShape 6"/>
          <p:cNvSpPr/>
          <p:nvPr/>
        </p:nvSpPr>
        <p:spPr>
          <a:xfrm>
            <a:off x="6107400" y="0"/>
            <a:ext cx="1844640" cy="1160280"/>
          </a:xfrm>
          <a:custGeom>
            <a:avLst/>
            <a:gdLst/>
            <a:ahLst/>
            <a:rect l="l" t="t" r="r" b="b"/>
            <a:pathLst>
              <a:path w="21600" h="21600">
                <a:moveTo>
                  <a:pt x="0" y="21600"/>
                </a:moveTo>
                <a:lnTo>
                  <a:pt x="21600" y="15393"/>
                </a:lnTo>
                <a:lnTo>
                  <a:pt x="21600" y="0"/>
                </a:lnTo>
                <a:lnTo>
                  <a:pt x="0" y="0"/>
                </a:lnTo>
                <a:lnTo>
                  <a:pt x="0" y="21600"/>
                </a:lnTo>
                <a:close/>
              </a:path>
            </a:pathLst>
          </a:custGeom>
          <a:solidFill>
            <a:schemeClr val="lt2"/>
          </a:solidFill>
          <a:ln>
            <a:noFill/>
          </a:ln>
        </p:spPr>
        <p:style>
          <a:lnRef idx="0"/>
          <a:fillRef idx="0"/>
          <a:effectRef idx="0"/>
          <a:fontRef idx="minor"/>
        </p:style>
      </p:sp>
      <p:sp>
        <p:nvSpPr>
          <p:cNvPr id="100" name="CustomShape 7"/>
          <p:cNvSpPr/>
          <p:nvPr/>
        </p:nvSpPr>
        <p:spPr>
          <a:xfrm>
            <a:off x="8099280" y="3277440"/>
            <a:ext cx="891720" cy="1165320"/>
          </a:xfrm>
          <a:custGeom>
            <a:avLst/>
            <a:gdLst/>
            <a:ahLst/>
            <a:rect l="l" t="t" r="r" b="b"/>
            <a:pathLst>
              <a:path w="21600" h="21600">
                <a:moveTo>
                  <a:pt x="0" y="21600"/>
                </a:moveTo>
                <a:lnTo>
                  <a:pt x="21600" y="18611"/>
                </a:lnTo>
                <a:lnTo>
                  <a:pt x="21600" y="0"/>
                </a:lnTo>
                <a:lnTo>
                  <a:pt x="0" y="2989"/>
                </a:lnTo>
                <a:lnTo>
                  <a:pt x="0" y="21600"/>
                </a:lnTo>
                <a:close/>
              </a:path>
            </a:pathLst>
          </a:custGeom>
          <a:solidFill>
            <a:schemeClr val="lt2"/>
          </a:solidFill>
          <a:ln>
            <a:noFill/>
          </a:ln>
        </p:spPr>
        <p:style>
          <a:lnRef idx="0"/>
          <a:fillRef idx="0"/>
          <a:effectRef idx="0"/>
          <a:fontRef idx="minor"/>
        </p:style>
      </p:sp>
      <p:sp>
        <p:nvSpPr>
          <p:cNvPr id="101" name="PlaceHolder 8"/>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02"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CustomShape 1"/>
          <p:cNvSpPr/>
          <p:nvPr/>
        </p:nvSpPr>
        <p:spPr>
          <a:xfrm>
            <a:off x="7813080" y="0"/>
            <a:ext cx="891720" cy="321840"/>
          </a:xfrm>
          <a:custGeom>
            <a:avLst/>
            <a:gdLst/>
            <a:ahLst/>
            <a:rect l="l" t="t" r="r" b="b"/>
            <a:pathLst>
              <a:path w="21600" h="21600">
                <a:moveTo>
                  <a:pt x="0" y="0"/>
                </a:moveTo>
                <a:lnTo>
                  <a:pt x="0" y="21600"/>
                </a:lnTo>
                <a:lnTo>
                  <a:pt x="21600" y="10795"/>
                </a:lnTo>
                <a:lnTo>
                  <a:pt x="21600" y="0"/>
                </a:lnTo>
                <a:lnTo>
                  <a:pt x="0" y="0"/>
                </a:lnTo>
                <a:close/>
              </a:path>
            </a:pathLst>
          </a:custGeom>
          <a:solidFill>
            <a:schemeClr val="accent1"/>
          </a:solidFill>
          <a:ln>
            <a:noFill/>
          </a:ln>
        </p:spPr>
        <p:style>
          <a:lnRef idx="0"/>
          <a:fillRef idx="0"/>
          <a:effectRef idx="0"/>
          <a:fontRef idx="minor"/>
        </p:style>
      </p:sp>
      <p:sp>
        <p:nvSpPr>
          <p:cNvPr id="140" name="CustomShape 2"/>
          <p:cNvSpPr/>
          <p:nvPr/>
        </p:nvSpPr>
        <p:spPr>
          <a:xfrm>
            <a:off x="3650040" y="0"/>
            <a:ext cx="563040" cy="1698840"/>
          </a:xfrm>
          <a:custGeom>
            <a:avLst/>
            <a:gdLst/>
            <a:ahLst/>
            <a:rect l="l" t="t" r="r" b="b"/>
            <a:pathLst>
              <a:path w="21600" h="21600">
                <a:moveTo>
                  <a:pt x="0" y="0"/>
                </a:moveTo>
                <a:lnTo>
                  <a:pt x="0" y="21600"/>
                </a:lnTo>
                <a:lnTo>
                  <a:pt x="21600" y="20304"/>
                </a:lnTo>
                <a:lnTo>
                  <a:pt x="21600" y="0"/>
                </a:lnTo>
                <a:lnTo>
                  <a:pt x="0" y="0"/>
                </a:lnTo>
                <a:close/>
              </a:path>
            </a:pathLst>
          </a:custGeom>
          <a:solidFill>
            <a:schemeClr val="accent1"/>
          </a:solidFill>
          <a:ln>
            <a:noFill/>
          </a:ln>
        </p:spPr>
        <p:style>
          <a:lnRef idx="0"/>
          <a:fillRef idx="0"/>
          <a:effectRef idx="0"/>
          <a:fontRef idx="minor"/>
        </p:style>
      </p:sp>
      <p:sp>
        <p:nvSpPr>
          <p:cNvPr id="141" name="CustomShape 3"/>
          <p:cNvSpPr/>
          <p:nvPr/>
        </p:nvSpPr>
        <p:spPr>
          <a:xfrm>
            <a:off x="4359240" y="609120"/>
            <a:ext cx="1314000" cy="2118600"/>
          </a:xfrm>
          <a:custGeom>
            <a:avLst/>
            <a:gdLst/>
            <a:ahLst/>
            <a:rect l="l" t="t" r="r" b="b"/>
            <a:pathLst>
              <a:path w="21600" h="21600">
                <a:moveTo>
                  <a:pt x="0" y="21600"/>
                </a:moveTo>
                <a:lnTo>
                  <a:pt x="21600" y="19177"/>
                </a:lnTo>
                <a:lnTo>
                  <a:pt x="21600" y="0"/>
                </a:lnTo>
                <a:lnTo>
                  <a:pt x="0" y="2423"/>
                </a:lnTo>
                <a:lnTo>
                  <a:pt x="0" y="21600"/>
                </a:lnTo>
                <a:close/>
              </a:path>
            </a:pathLst>
          </a:custGeom>
          <a:solidFill>
            <a:schemeClr val="accent2"/>
          </a:solidFill>
          <a:ln>
            <a:noFill/>
          </a:ln>
        </p:spPr>
        <p:style>
          <a:lnRef idx="0"/>
          <a:fillRef idx="0"/>
          <a:effectRef idx="0"/>
          <a:fontRef idx="minor"/>
        </p:style>
      </p:sp>
      <p:sp>
        <p:nvSpPr>
          <p:cNvPr id="142" name="CustomShape 4"/>
          <p:cNvSpPr/>
          <p:nvPr/>
        </p:nvSpPr>
        <p:spPr>
          <a:xfrm>
            <a:off x="5821200" y="991440"/>
            <a:ext cx="1844640" cy="4158720"/>
          </a:xfrm>
          <a:custGeom>
            <a:avLst/>
            <a:gdLst/>
            <a:ahLst/>
            <a:rect l="l" t="t" r="r" b="b"/>
            <a:pathLst>
              <a:path w="21600" h="21600">
                <a:moveTo>
                  <a:pt x="0" y="21600"/>
                </a:moveTo>
                <a:lnTo>
                  <a:pt x="21600" y="21600"/>
                </a:lnTo>
                <a:lnTo>
                  <a:pt x="21600" y="0"/>
                </a:lnTo>
                <a:lnTo>
                  <a:pt x="0" y="1733"/>
                </a:lnTo>
                <a:lnTo>
                  <a:pt x="0" y="21600"/>
                </a:lnTo>
                <a:close/>
              </a:path>
            </a:pathLst>
          </a:custGeom>
          <a:solidFill>
            <a:schemeClr val="accent1"/>
          </a:solidFill>
          <a:ln>
            <a:noFill/>
          </a:ln>
        </p:spPr>
        <p:style>
          <a:lnRef idx="0"/>
          <a:fillRef idx="0"/>
          <a:effectRef idx="0"/>
          <a:fontRef idx="minor"/>
        </p:style>
      </p:sp>
      <p:sp>
        <p:nvSpPr>
          <p:cNvPr id="143" name="CustomShape 5"/>
          <p:cNvSpPr/>
          <p:nvPr/>
        </p:nvSpPr>
        <p:spPr>
          <a:xfrm>
            <a:off x="4359240" y="2643840"/>
            <a:ext cx="1314000" cy="2509560"/>
          </a:xfrm>
          <a:custGeom>
            <a:avLst/>
            <a:gdLst/>
            <a:ahLst/>
            <a:rect l="l" t="t" r="r" b="b"/>
            <a:pathLst>
              <a:path w="21600" h="21600">
                <a:moveTo>
                  <a:pt x="0" y="21600"/>
                </a:moveTo>
                <a:lnTo>
                  <a:pt x="21600" y="21600"/>
                </a:lnTo>
                <a:lnTo>
                  <a:pt x="21600" y="0"/>
                </a:lnTo>
                <a:lnTo>
                  <a:pt x="0" y="2046"/>
                </a:lnTo>
                <a:lnTo>
                  <a:pt x="0" y="21600"/>
                </a:lnTo>
                <a:close/>
              </a:path>
            </a:pathLst>
          </a:custGeom>
          <a:solidFill>
            <a:schemeClr val="accent3"/>
          </a:solidFill>
          <a:ln>
            <a:noFill/>
          </a:ln>
        </p:spPr>
        <p:style>
          <a:lnRef idx="0"/>
          <a:fillRef idx="0"/>
          <a:effectRef idx="0"/>
          <a:fontRef idx="minor"/>
        </p:style>
      </p:sp>
      <p:sp>
        <p:nvSpPr>
          <p:cNvPr id="144" name="CustomShape 6"/>
          <p:cNvSpPr/>
          <p:nvPr/>
        </p:nvSpPr>
        <p:spPr>
          <a:xfrm>
            <a:off x="7813080" y="307080"/>
            <a:ext cx="891720" cy="2976480"/>
          </a:xfrm>
          <a:custGeom>
            <a:avLst/>
            <a:gdLst/>
            <a:ahLst/>
            <a:rect l="l" t="t" r="r" b="b"/>
            <a:pathLst>
              <a:path w="21600" h="21600">
                <a:moveTo>
                  <a:pt x="0" y="21600"/>
                </a:moveTo>
                <a:lnTo>
                  <a:pt x="21600" y="20429"/>
                </a:lnTo>
                <a:lnTo>
                  <a:pt x="21600" y="0"/>
                </a:lnTo>
                <a:lnTo>
                  <a:pt x="0" y="1171"/>
                </a:lnTo>
                <a:lnTo>
                  <a:pt x="0" y="21600"/>
                </a:lnTo>
                <a:close/>
              </a:path>
            </a:pathLst>
          </a:custGeom>
          <a:solidFill>
            <a:schemeClr val="accent3"/>
          </a:solidFill>
          <a:ln>
            <a:noFill/>
          </a:ln>
        </p:spPr>
        <p:style>
          <a:lnRef idx="0"/>
          <a:fillRef idx="0"/>
          <a:effectRef idx="0"/>
          <a:fontRef idx="minor"/>
        </p:style>
      </p:sp>
      <p:sp>
        <p:nvSpPr>
          <p:cNvPr id="145" name="CustomShape 7"/>
          <p:cNvSpPr/>
          <p:nvPr/>
        </p:nvSpPr>
        <p:spPr>
          <a:xfrm>
            <a:off x="5821200" y="0"/>
            <a:ext cx="1844640" cy="1160280"/>
          </a:xfrm>
          <a:custGeom>
            <a:avLst/>
            <a:gdLst/>
            <a:ahLst/>
            <a:rect l="l" t="t" r="r" b="b"/>
            <a:pathLst>
              <a:path w="21600" h="21600">
                <a:moveTo>
                  <a:pt x="0" y="21600"/>
                </a:moveTo>
                <a:lnTo>
                  <a:pt x="21600" y="15393"/>
                </a:lnTo>
                <a:lnTo>
                  <a:pt x="21600" y="0"/>
                </a:lnTo>
                <a:lnTo>
                  <a:pt x="0" y="0"/>
                </a:lnTo>
                <a:lnTo>
                  <a:pt x="0" y="21600"/>
                </a:lnTo>
                <a:close/>
              </a:path>
            </a:pathLst>
          </a:custGeom>
          <a:solidFill>
            <a:schemeClr val="accent4"/>
          </a:solidFill>
          <a:ln>
            <a:noFill/>
          </a:ln>
        </p:spPr>
        <p:style>
          <a:lnRef idx="0"/>
          <a:fillRef idx="0"/>
          <a:effectRef idx="0"/>
          <a:fontRef idx="minor"/>
        </p:style>
      </p:sp>
      <p:sp>
        <p:nvSpPr>
          <p:cNvPr id="146" name="CustomShape 8"/>
          <p:cNvSpPr/>
          <p:nvPr/>
        </p:nvSpPr>
        <p:spPr>
          <a:xfrm>
            <a:off x="7813080" y="3277440"/>
            <a:ext cx="891720" cy="1165320"/>
          </a:xfrm>
          <a:custGeom>
            <a:avLst/>
            <a:gdLst/>
            <a:ahLst/>
            <a:rect l="l" t="t" r="r" b="b"/>
            <a:pathLst>
              <a:path w="21600" h="21600">
                <a:moveTo>
                  <a:pt x="0" y="21600"/>
                </a:moveTo>
                <a:lnTo>
                  <a:pt x="21600" y="18611"/>
                </a:lnTo>
                <a:lnTo>
                  <a:pt x="21600" y="0"/>
                </a:lnTo>
                <a:lnTo>
                  <a:pt x="0" y="2989"/>
                </a:lnTo>
                <a:lnTo>
                  <a:pt x="0" y="21600"/>
                </a:lnTo>
                <a:close/>
              </a:path>
            </a:pathLst>
          </a:custGeom>
          <a:solidFill>
            <a:schemeClr val="accent5"/>
          </a:solidFill>
          <a:ln>
            <a:noFill/>
          </a:ln>
        </p:spPr>
        <p:style>
          <a:lnRef idx="0"/>
          <a:fillRef idx="0"/>
          <a:effectRef idx="0"/>
          <a:fontRef idx="minor"/>
        </p:style>
      </p:sp>
      <p:sp>
        <p:nvSpPr>
          <p:cNvPr id="147" name="PlaceHolder 9"/>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48"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b8cc"/>
        </a:solidFill>
      </p:bgPr>
    </p:bg>
    <p:spTree>
      <p:nvGrpSpPr>
        <p:cNvPr id="1" name=""/>
        <p:cNvGrpSpPr/>
        <p:nvPr/>
      </p:nvGrpSpPr>
      <p:grpSpPr>
        <a:xfrm>
          <a:off x="0" y="0"/>
          <a:ext cx="0" cy="0"/>
          <a:chOff x="0" y="0"/>
          <a:chExt cx="0" cy="0"/>
        </a:xfrm>
      </p:grpSpPr>
      <p:sp>
        <p:nvSpPr>
          <p:cNvPr id="185" name="CustomShape 1"/>
          <p:cNvSpPr/>
          <p:nvPr/>
        </p:nvSpPr>
        <p:spPr>
          <a:xfrm>
            <a:off x="228600" y="1362240"/>
            <a:ext cx="623880" cy="756000"/>
          </a:xfrm>
          <a:custGeom>
            <a:avLst/>
            <a:gdLst/>
            <a:ahLst/>
            <a:rect l="l" t="t" r="r" b="b"/>
            <a:pathLst>
              <a:path w="21600" h="21600">
                <a:moveTo>
                  <a:pt x="21600" y="0"/>
                </a:moveTo>
                <a:lnTo>
                  <a:pt x="0" y="3233"/>
                </a:lnTo>
                <a:lnTo>
                  <a:pt x="0" y="21600"/>
                </a:lnTo>
                <a:lnTo>
                  <a:pt x="21600" y="18367"/>
                </a:lnTo>
                <a:lnTo>
                  <a:pt x="21600" y="0"/>
                </a:lnTo>
                <a:close/>
              </a:path>
            </a:pathLst>
          </a:custGeom>
          <a:solidFill>
            <a:schemeClr val="accent2"/>
          </a:solidFill>
          <a:ln>
            <a:noFill/>
          </a:ln>
        </p:spPr>
        <p:style>
          <a:lnRef idx="0"/>
          <a:fillRef idx="0"/>
          <a:effectRef idx="0"/>
          <a:fontRef idx="minor"/>
        </p:style>
      </p:sp>
      <p:sp>
        <p:nvSpPr>
          <p:cNvPr id="186" name="CustomShape 2"/>
          <p:cNvSpPr/>
          <p:nvPr/>
        </p:nvSpPr>
        <p:spPr>
          <a:xfrm>
            <a:off x="228600" y="720"/>
            <a:ext cx="623880" cy="1371600"/>
          </a:xfrm>
          <a:custGeom>
            <a:avLst/>
            <a:gdLst/>
            <a:ahLst/>
            <a:rect l="l" t="t" r="r" b="b"/>
            <a:pathLst>
              <a:path w="21600" h="21600">
                <a:moveTo>
                  <a:pt x="21600" y="0"/>
                </a:moveTo>
                <a:lnTo>
                  <a:pt x="0" y="0"/>
                </a:lnTo>
                <a:lnTo>
                  <a:pt x="0" y="21600"/>
                </a:lnTo>
                <a:lnTo>
                  <a:pt x="21600" y="19818"/>
                </a:lnTo>
                <a:lnTo>
                  <a:pt x="21600" y="0"/>
                </a:lnTo>
                <a:close/>
              </a:path>
            </a:pathLst>
          </a:custGeom>
          <a:solidFill>
            <a:schemeClr val="accent3"/>
          </a:solidFill>
          <a:ln>
            <a:noFill/>
          </a:ln>
        </p:spPr>
        <p:style>
          <a:lnRef idx="0"/>
          <a:fillRef idx="0"/>
          <a:effectRef idx="0"/>
          <a:fontRef idx="minor"/>
        </p:style>
      </p:sp>
      <p:sp>
        <p:nvSpPr>
          <p:cNvPr id="187" name="CustomShape 3"/>
          <p:cNvSpPr/>
          <p:nvPr/>
        </p:nvSpPr>
        <p:spPr>
          <a:xfrm>
            <a:off x="8520840" y="4146480"/>
            <a:ext cx="393840" cy="997200"/>
          </a:xfrm>
          <a:custGeom>
            <a:avLst/>
            <a:gdLst/>
            <a:ahLst/>
            <a:rect l="l" t="t" r="r" b="b"/>
            <a:pathLst>
              <a:path w="21600" h="21600">
                <a:moveTo>
                  <a:pt x="0" y="21600"/>
                </a:moveTo>
                <a:lnTo>
                  <a:pt x="21600" y="21600"/>
                </a:lnTo>
                <a:lnTo>
                  <a:pt x="21600" y="0"/>
                </a:lnTo>
                <a:lnTo>
                  <a:pt x="0" y="1549"/>
                </a:lnTo>
                <a:lnTo>
                  <a:pt x="0" y="21600"/>
                </a:lnTo>
                <a:close/>
              </a:path>
            </a:pathLst>
          </a:custGeom>
          <a:solidFill>
            <a:schemeClr val="accent5"/>
          </a:solidFill>
          <a:ln>
            <a:noFill/>
          </a:ln>
        </p:spPr>
        <p:style>
          <a:lnRef idx="0"/>
          <a:fillRef idx="0"/>
          <a:effectRef idx="0"/>
          <a:fontRef idx="minor"/>
        </p:style>
      </p:sp>
      <p:sp>
        <p:nvSpPr>
          <p:cNvPr id="188" name="CustomShape 4"/>
          <p:cNvSpPr/>
          <p:nvPr/>
        </p:nvSpPr>
        <p:spPr>
          <a:xfrm>
            <a:off x="347040" y="1296360"/>
            <a:ext cx="581400" cy="668520"/>
          </a:xfrm>
          <a:prstGeom prst="rect">
            <a:avLst/>
          </a:prstGeom>
          <a:noFill/>
          <a:ln>
            <a:noFill/>
          </a:ln>
        </p:spPr>
        <p:style>
          <a:lnRef idx="0"/>
          <a:fillRef idx="0"/>
          <a:effectRef idx="0"/>
          <a:fontRef idx="minor"/>
        </p:style>
        <p:txBody>
          <a:bodyPr lIns="0" rIns="0" tIns="0" bIns="0"/>
          <a:p>
            <a:pPr>
              <a:lnSpc>
                <a:spcPct val="100000"/>
              </a:lnSpc>
            </a:pPr>
            <a:r>
              <a:rPr b="0" lang="en-US" sz="10400" spc="-1" strike="noStrike">
                <a:solidFill>
                  <a:srgbClr val="ffffff"/>
                </a:solidFill>
                <a:latin typeface="News Cycle"/>
                <a:ea typeface="News Cycle"/>
              </a:rPr>
              <a:t>“</a:t>
            </a:r>
            <a:endParaRPr b="0" lang="en-US" sz="10400" spc="-1" strike="noStrike">
              <a:latin typeface="Arial"/>
            </a:endParaRPr>
          </a:p>
        </p:txBody>
      </p:sp>
      <p:sp>
        <p:nvSpPr>
          <p:cNvPr id="189" name="CustomShape 5"/>
          <p:cNvSpPr/>
          <p:nvPr/>
        </p:nvSpPr>
        <p:spPr>
          <a:xfrm>
            <a:off x="7497720" y="3233880"/>
            <a:ext cx="919800" cy="1486800"/>
          </a:xfrm>
          <a:custGeom>
            <a:avLst/>
            <a:gdLst/>
            <a:ahLst/>
            <a:rect l="l" t="t" r="r" b="b"/>
            <a:pathLst>
              <a:path w="21600" h="21600">
                <a:moveTo>
                  <a:pt x="21600" y="0"/>
                </a:moveTo>
                <a:lnTo>
                  <a:pt x="0" y="2423"/>
                </a:lnTo>
                <a:lnTo>
                  <a:pt x="0" y="21600"/>
                </a:lnTo>
                <a:lnTo>
                  <a:pt x="21600" y="19177"/>
                </a:lnTo>
                <a:lnTo>
                  <a:pt x="21600" y="0"/>
                </a:lnTo>
                <a:close/>
              </a:path>
            </a:pathLst>
          </a:custGeom>
          <a:solidFill>
            <a:schemeClr val="accent3"/>
          </a:solidFill>
          <a:ln>
            <a:noFill/>
          </a:ln>
        </p:spPr>
        <p:style>
          <a:lnRef idx="0"/>
          <a:fillRef idx="0"/>
          <a:effectRef idx="0"/>
          <a:fontRef idx="minor"/>
        </p:style>
      </p:sp>
      <p:sp>
        <p:nvSpPr>
          <p:cNvPr id="190" name="CustomShape 6"/>
          <p:cNvSpPr/>
          <p:nvPr/>
        </p:nvSpPr>
        <p:spPr>
          <a:xfrm>
            <a:off x="6103080" y="720"/>
            <a:ext cx="1290960" cy="2498040"/>
          </a:xfrm>
          <a:custGeom>
            <a:avLst/>
            <a:gdLst/>
            <a:ahLst/>
            <a:rect l="l" t="t" r="r" b="b"/>
            <a:pathLst>
              <a:path w="21600" h="21600">
                <a:moveTo>
                  <a:pt x="21600" y="0"/>
                </a:moveTo>
                <a:lnTo>
                  <a:pt x="0" y="0"/>
                </a:lnTo>
                <a:lnTo>
                  <a:pt x="0" y="21600"/>
                </a:lnTo>
                <a:lnTo>
                  <a:pt x="21600" y="19575"/>
                </a:lnTo>
                <a:lnTo>
                  <a:pt x="21600" y="0"/>
                </a:lnTo>
                <a:close/>
              </a:path>
            </a:pathLst>
          </a:custGeom>
          <a:solidFill>
            <a:schemeClr val="accent3"/>
          </a:solidFill>
          <a:ln>
            <a:noFill/>
          </a:ln>
        </p:spPr>
        <p:style>
          <a:lnRef idx="0"/>
          <a:fillRef idx="0"/>
          <a:effectRef idx="0"/>
          <a:fontRef idx="minor"/>
        </p:style>
      </p:sp>
      <p:sp>
        <p:nvSpPr>
          <p:cNvPr id="191" name="CustomShape 7"/>
          <p:cNvSpPr/>
          <p:nvPr/>
        </p:nvSpPr>
        <p:spPr>
          <a:xfrm>
            <a:off x="7497720" y="720"/>
            <a:ext cx="919800" cy="3295440"/>
          </a:xfrm>
          <a:custGeom>
            <a:avLst/>
            <a:gdLst/>
            <a:ahLst/>
            <a:rect l="l" t="t" r="r" b="b"/>
            <a:pathLst>
              <a:path w="21600" h="21600">
                <a:moveTo>
                  <a:pt x="0" y="21600"/>
                </a:moveTo>
                <a:lnTo>
                  <a:pt x="21600" y="20506"/>
                </a:lnTo>
                <a:lnTo>
                  <a:pt x="21600" y="0"/>
                </a:lnTo>
                <a:lnTo>
                  <a:pt x="0" y="0"/>
                </a:lnTo>
                <a:lnTo>
                  <a:pt x="0" y="21600"/>
                </a:lnTo>
                <a:close/>
              </a:path>
            </a:pathLst>
          </a:custGeom>
          <a:solidFill>
            <a:schemeClr val="accent4"/>
          </a:solidFill>
          <a:ln>
            <a:noFill/>
          </a:ln>
        </p:spPr>
        <p:style>
          <a:lnRef idx="0"/>
          <a:fillRef idx="0"/>
          <a:effectRef idx="0"/>
          <a:fontRef idx="minor"/>
        </p:style>
      </p:sp>
      <p:sp>
        <p:nvSpPr>
          <p:cNvPr id="192" name="CustomShape 8"/>
          <p:cNvSpPr/>
          <p:nvPr/>
        </p:nvSpPr>
        <p:spPr>
          <a:xfrm>
            <a:off x="6103080" y="2373480"/>
            <a:ext cx="1290960" cy="2770200"/>
          </a:xfrm>
          <a:custGeom>
            <a:avLst/>
            <a:gdLst/>
            <a:ahLst/>
            <a:rect l="l" t="t" r="r" b="b"/>
            <a:pathLst>
              <a:path w="21600" h="21600">
                <a:moveTo>
                  <a:pt x="21600" y="0"/>
                </a:moveTo>
                <a:lnTo>
                  <a:pt x="0" y="1826"/>
                </a:lnTo>
                <a:lnTo>
                  <a:pt x="0" y="21600"/>
                </a:lnTo>
                <a:lnTo>
                  <a:pt x="21600" y="21600"/>
                </a:lnTo>
                <a:lnTo>
                  <a:pt x="21600" y="0"/>
                </a:lnTo>
                <a:close/>
              </a:path>
            </a:pathLst>
          </a:custGeom>
          <a:solidFill>
            <a:schemeClr val="accent1"/>
          </a:solidFill>
          <a:ln>
            <a:noFill/>
          </a:ln>
        </p:spPr>
        <p:style>
          <a:lnRef idx="0"/>
          <a:fillRef idx="0"/>
          <a:effectRef idx="0"/>
          <a:fontRef idx="minor"/>
        </p:style>
      </p:sp>
      <p:sp>
        <p:nvSpPr>
          <p:cNvPr id="193" name="PlaceHolder 9"/>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a:t>
            </a:r>
            <a:r>
              <a:rPr b="0" lang="en-US" sz="4400" spc="-1" strike="noStrike">
                <a:latin typeface="Arial"/>
              </a:rPr>
              <a:t>li</a:t>
            </a:r>
            <a:r>
              <a:rPr b="0" lang="en-US" sz="4400" spc="-1" strike="noStrike">
                <a:latin typeface="Arial"/>
              </a:rPr>
              <a:t>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a:t>
            </a:r>
            <a:r>
              <a:rPr b="0" lang="en-US" sz="4400" spc="-1" strike="noStrike">
                <a:latin typeface="Arial"/>
              </a:rPr>
              <a:t>t </a:t>
            </a:r>
            <a:r>
              <a:rPr b="0" lang="en-US" sz="4400" spc="-1" strike="noStrike">
                <a:latin typeface="Arial"/>
              </a:rPr>
              <a:t>th</a:t>
            </a:r>
            <a:r>
              <a:rPr b="0" lang="en-US" sz="4400" spc="-1" strike="noStrike">
                <a:latin typeface="Arial"/>
              </a:rPr>
              <a:t>e </a:t>
            </a:r>
            <a:r>
              <a:rPr b="0" lang="en-US" sz="4400" spc="-1" strike="noStrike">
                <a:latin typeface="Arial"/>
              </a:rPr>
              <a:t>tit</a:t>
            </a:r>
            <a:r>
              <a:rPr b="0" lang="en-US" sz="4400" spc="-1" strike="noStrike">
                <a:latin typeface="Arial"/>
              </a:rPr>
              <a:t>le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194"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1" name="CustomShape 1"/>
          <p:cNvSpPr/>
          <p:nvPr/>
        </p:nvSpPr>
        <p:spPr>
          <a:xfrm>
            <a:off x="6963120" y="3274560"/>
            <a:ext cx="358560" cy="1868400"/>
          </a:xfrm>
          <a:custGeom>
            <a:avLst/>
            <a:gdLst/>
            <a:ahLst/>
            <a:rect l="l" t="t" r="r" b="b"/>
            <a:pathLst>
              <a:path w="21600" h="21600">
                <a:moveTo>
                  <a:pt x="21600" y="21600"/>
                </a:moveTo>
                <a:lnTo>
                  <a:pt x="21600" y="0"/>
                </a:lnTo>
                <a:lnTo>
                  <a:pt x="0" y="753"/>
                </a:lnTo>
                <a:lnTo>
                  <a:pt x="0" y="21600"/>
                </a:lnTo>
                <a:lnTo>
                  <a:pt x="21600" y="21600"/>
                </a:lnTo>
                <a:close/>
              </a:path>
            </a:pathLst>
          </a:custGeom>
          <a:solidFill>
            <a:schemeClr val="accent1"/>
          </a:solidFill>
          <a:ln>
            <a:noFill/>
          </a:ln>
        </p:spPr>
        <p:style>
          <a:lnRef idx="0"/>
          <a:fillRef idx="0"/>
          <a:effectRef idx="0"/>
          <a:fontRef idx="minor"/>
        </p:style>
      </p:sp>
      <p:sp>
        <p:nvSpPr>
          <p:cNvPr id="232" name="CustomShape 2"/>
          <p:cNvSpPr/>
          <p:nvPr/>
        </p:nvSpPr>
        <p:spPr>
          <a:xfrm>
            <a:off x="6963120" y="977760"/>
            <a:ext cx="358560" cy="439200"/>
          </a:xfrm>
          <a:custGeom>
            <a:avLst/>
            <a:gdLst/>
            <a:ahLst/>
            <a:rect l="l" t="t" r="r" b="b"/>
            <a:pathLst>
              <a:path w="21600" h="21600">
                <a:moveTo>
                  <a:pt x="0" y="21600"/>
                </a:moveTo>
                <a:lnTo>
                  <a:pt x="21600" y="18401"/>
                </a:lnTo>
                <a:lnTo>
                  <a:pt x="21600" y="0"/>
                </a:lnTo>
                <a:lnTo>
                  <a:pt x="0" y="3199"/>
                </a:lnTo>
                <a:lnTo>
                  <a:pt x="0" y="21600"/>
                </a:lnTo>
                <a:close/>
              </a:path>
            </a:pathLst>
          </a:custGeom>
          <a:solidFill>
            <a:schemeClr val="accent5"/>
          </a:solidFill>
          <a:ln>
            <a:noFill/>
          </a:ln>
        </p:spPr>
        <p:style>
          <a:lnRef idx="0"/>
          <a:fillRef idx="0"/>
          <a:effectRef idx="0"/>
          <a:fontRef idx="minor"/>
        </p:style>
      </p:sp>
      <p:sp>
        <p:nvSpPr>
          <p:cNvPr id="233" name="CustomShape 3"/>
          <p:cNvSpPr/>
          <p:nvPr/>
        </p:nvSpPr>
        <p:spPr>
          <a:xfrm>
            <a:off x="696312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accent4"/>
          </a:solidFill>
          <a:ln>
            <a:noFill/>
          </a:ln>
        </p:spPr>
        <p:style>
          <a:lnRef idx="0"/>
          <a:fillRef idx="0"/>
          <a:effectRef idx="0"/>
          <a:fontRef idx="minor"/>
        </p:style>
      </p:sp>
      <p:sp>
        <p:nvSpPr>
          <p:cNvPr id="234" name="CustomShape 4"/>
          <p:cNvSpPr/>
          <p:nvPr/>
        </p:nvSpPr>
        <p:spPr>
          <a:xfrm>
            <a:off x="7415640" y="1034280"/>
            <a:ext cx="837000" cy="2961720"/>
          </a:xfrm>
          <a:custGeom>
            <a:avLst/>
            <a:gdLst/>
            <a:ahLst/>
            <a:rect l="l" t="t" r="r" b="b"/>
            <a:pathLst>
              <a:path w="21600" h="21600">
                <a:moveTo>
                  <a:pt x="21600" y="0"/>
                </a:moveTo>
                <a:lnTo>
                  <a:pt x="0" y="1107"/>
                </a:lnTo>
                <a:lnTo>
                  <a:pt x="0" y="21600"/>
                </a:lnTo>
                <a:lnTo>
                  <a:pt x="21600" y="20492"/>
                </a:lnTo>
                <a:lnTo>
                  <a:pt x="21600" y="0"/>
                </a:lnTo>
                <a:close/>
              </a:path>
            </a:pathLst>
          </a:custGeom>
          <a:solidFill>
            <a:schemeClr val="accent3"/>
          </a:solidFill>
          <a:ln>
            <a:noFill/>
          </a:ln>
        </p:spPr>
        <p:style>
          <a:lnRef idx="0"/>
          <a:fillRef idx="0"/>
          <a:effectRef idx="0"/>
          <a:fontRef idx="minor"/>
        </p:style>
      </p:sp>
      <p:sp>
        <p:nvSpPr>
          <p:cNvPr id="235" name="CustomShape 5"/>
          <p:cNvSpPr/>
          <p:nvPr/>
        </p:nvSpPr>
        <p:spPr>
          <a:xfrm>
            <a:off x="7415640" y="0"/>
            <a:ext cx="837000" cy="1091160"/>
          </a:xfrm>
          <a:custGeom>
            <a:avLst/>
            <a:gdLst/>
            <a:ahLst/>
            <a:rect l="l" t="t" r="r" b="b"/>
            <a:pathLst>
              <a:path w="21600" h="21600">
                <a:moveTo>
                  <a:pt x="0" y="21600"/>
                </a:moveTo>
                <a:lnTo>
                  <a:pt x="21600" y="18596"/>
                </a:lnTo>
                <a:lnTo>
                  <a:pt x="21600" y="0"/>
                </a:lnTo>
                <a:lnTo>
                  <a:pt x="0" y="0"/>
                </a:lnTo>
                <a:lnTo>
                  <a:pt x="0" y="21600"/>
                </a:lnTo>
                <a:close/>
              </a:path>
            </a:pathLst>
          </a:custGeom>
          <a:solidFill>
            <a:schemeClr val="accent1"/>
          </a:solidFill>
          <a:ln>
            <a:noFill/>
          </a:ln>
        </p:spPr>
        <p:style>
          <a:lnRef idx="0"/>
          <a:fillRef idx="0"/>
          <a:effectRef idx="0"/>
          <a:fontRef idx="minor"/>
        </p:style>
      </p:sp>
      <p:sp>
        <p:nvSpPr>
          <p:cNvPr id="236" name="CustomShape 6"/>
          <p:cNvSpPr/>
          <p:nvPr/>
        </p:nvSpPr>
        <p:spPr>
          <a:xfrm>
            <a:off x="8346960" y="1551960"/>
            <a:ext cx="567720" cy="1139400"/>
          </a:xfrm>
          <a:custGeom>
            <a:avLst/>
            <a:gdLst/>
            <a:ahLst/>
            <a:rect l="l" t="t" r="r" b="b"/>
            <a:pathLst>
              <a:path w="21600" h="21600">
                <a:moveTo>
                  <a:pt x="0" y="21600"/>
                </a:moveTo>
                <a:lnTo>
                  <a:pt x="21600" y="19647"/>
                </a:lnTo>
                <a:lnTo>
                  <a:pt x="21600" y="0"/>
                </a:lnTo>
                <a:lnTo>
                  <a:pt x="0" y="1953"/>
                </a:lnTo>
                <a:lnTo>
                  <a:pt x="0" y="21600"/>
                </a:lnTo>
                <a:close/>
              </a:path>
            </a:pathLst>
          </a:custGeom>
          <a:solidFill>
            <a:schemeClr val="accent2"/>
          </a:solidFill>
          <a:ln>
            <a:noFill/>
          </a:ln>
        </p:spPr>
        <p:style>
          <a:lnRef idx="0"/>
          <a:fillRef idx="0"/>
          <a:effectRef idx="0"/>
          <a:fontRef idx="minor"/>
        </p:style>
      </p:sp>
      <p:sp>
        <p:nvSpPr>
          <p:cNvPr id="237" name="CustomShape 7"/>
          <p:cNvSpPr/>
          <p:nvPr/>
        </p:nvSpPr>
        <p:spPr>
          <a:xfrm>
            <a:off x="834696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accent3"/>
          </a:solidFill>
          <a:ln>
            <a:noFill/>
          </a:ln>
        </p:spPr>
        <p:style>
          <a:lnRef idx="0"/>
          <a:fillRef idx="0"/>
          <a:effectRef idx="0"/>
          <a:fontRef idx="minor"/>
        </p:style>
      </p:sp>
      <p:sp>
        <p:nvSpPr>
          <p:cNvPr id="238" name="CustomShape 8"/>
          <p:cNvSpPr/>
          <p:nvPr/>
        </p:nvSpPr>
        <p:spPr>
          <a:xfrm>
            <a:off x="8346960" y="2682360"/>
            <a:ext cx="567720" cy="1901520"/>
          </a:xfrm>
          <a:custGeom>
            <a:avLst/>
            <a:gdLst/>
            <a:ahLst/>
            <a:rect l="l" t="t" r="r" b="b"/>
            <a:pathLst>
              <a:path w="21600" h="21600">
                <a:moveTo>
                  <a:pt x="21600" y="0"/>
                </a:moveTo>
                <a:lnTo>
                  <a:pt x="0" y="1170"/>
                </a:lnTo>
                <a:lnTo>
                  <a:pt x="0" y="21600"/>
                </a:lnTo>
                <a:lnTo>
                  <a:pt x="21600" y="20429"/>
                </a:lnTo>
                <a:lnTo>
                  <a:pt x="21600" y="0"/>
                </a:lnTo>
                <a:close/>
              </a:path>
            </a:pathLst>
          </a:custGeom>
          <a:solidFill>
            <a:schemeClr val="accent1"/>
          </a:solidFill>
          <a:ln>
            <a:noFill/>
          </a:ln>
        </p:spPr>
        <p:style>
          <a:lnRef idx="0"/>
          <a:fillRef idx="0"/>
          <a:effectRef idx="0"/>
          <a:fontRef idx="minor"/>
        </p:style>
      </p:sp>
      <p:sp>
        <p:nvSpPr>
          <p:cNvPr id="239" name="PlaceHolder 9"/>
          <p:cNvSpPr>
            <a:spLocks noGrp="1"/>
          </p:cNvSpPr>
          <p:nvPr>
            <p:ph type="title"/>
          </p:nvPr>
        </p:nvSpPr>
        <p:spPr>
          <a:xfrm>
            <a:off x="457200" y="205200"/>
            <a:ext cx="8228880" cy="858240"/>
          </a:xfrm>
          <a:prstGeom prst="rect">
            <a:avLst/>
          </a:prstGeom>
        </p:spPr>
        <p:txBody>
          <a:bodyPr lIns="0" rIns="0" tIns="0" bIns="0" anchor="ctr"/>
          <a:p>
            <a:r>
              <a:rPr b="0" lang="en-US" sz="1800" spc="-1" strike="noStrike">
                <a:latin typeface="Arial"/>
              </a:rPr>
              <a:t>Click </a:t>
            </a:r>
            <a:r>
              <a:rPr b="0" lang="en-US" sz="1800" spc="-1" strike="noStrike">
                <a:latin typeface="Arial"/>
              </a:rPr>
              <a:t>to </a:t>
            </a:r>
            <a:r>
              <a:rPr b="0" lang="en-US" sz="1800" spc="-1" strike="noStrike">
                <a:latin typeface="Arial"/>
              </a:rPr>
              <a:t>edit </a:t>
            </a:r>
            <a:r>
              <a:rPr b="0" lang="en-US" sz="1800" spc="-1" strike="noStrike">
                <a:latin typeface="Arial"/>
              </a:rPr>
              <a:t>the </a:t>
            </a:r>
            <a:r>
              <a:rPr b="0" lang="en-US" sz="1800" spc="-1" strike="noStrike">
                <a:latin typeface="Arial"/>
              </a:rPr>
              <a:t>title </a:t>
            </a:r>
            <a:r>
              <a:rPr b="0" lang="en-US" sz="1800" spc="-1" strike="noStrike">
                <a:latin typeface="Arial"/>
              </a:rPr>
              <a:t>text </a:t>
            </a:r>
            <a:r>
              <a:rPr b="0" lang="en-US" sz="1800" spc="-1" strike="noStrike">
                <a:latin typeface="Arial"/>
              </a:rPr>
              <a:t>form</a:t>
            </a:r>
            <a:r>
              <a:rPr b="0" lang="en-US" sz="1800" spc="-1" strike="noStrike">
                <a:latin typeface="Arial"/>
              </a:rPr>
              <a:t>at</a:t>
            </a:r>
            <a:endParaRPr b="0" lang="en-US" sz="1800" spc="-1" strike="noStrike">
              <a:latin typeface="Arial"/>
            </a:endParaRPr>
          </a:p>
        </p:txBody>
      </p:sp>
      <p:sp>
        <p:nvSpPr>
          <p:cNvPr id="240" name="PlaceHolder 10"/>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CustomShape 1"/>
          <p:cNvSpPr/>
          <p:nvPr/>
        </p:nvSpPr>
        <p:spPr>
          <a:xfrm flipH="1">
            <a:off x="8555400" y="3512520"/>
            <a:ext cx="358560" cy="1630080"/>
          </a:xfrm>
          <a:custGeom>
            <a:avLst/>
            <a:gdLst/>
            <a:ahLst/>
            <a:rect l="l" t="t" r="r" b="b"/>
            <a:pathLst>
              <a:path w="21600" h="21600">
                <a:moveTo>
                  <a:pt x="21600" y="21600"/>
                </a:moveTo>
                <a:lnTo>
                  <a:pt x="21600" y="0"/>
                </a:lnTo>
                <a:lnTo>
                  <a:pt x="0" y="863"/>
                </a:lnTo>
                <a:lnTo>
                  <a:pt x="0" y="21600"/>
                </a:lnTo>
                <a:lnTo>
                  <a:pt x="21600" y="21600"/>
                </a:lnTo>
                <a:close/>
              </a:path>
            </a:pathLst>
          </a:custGeom>
          <a:solidFill>
            <a:schemeClr val="accent1"/>
          </a:solidFill>
          <a:ln>
            <a:noFill/>
          </a:ln>
        </p:spPr>
        <p:style>
          <a:lnRef idx="0"/>
          <a:fillRef idx="0"/>
          <a:effectRef idx="0"/>
          <a:fontRef idx="minor"/>
        </p:style>
      </p:sp>
      <p:sp>
        <p:nvSpPr>
          <p:cNvPr id="278" name="CustomShape 2"/>
          <p:cNvSpPr/>
          <p:nvPr/>
        </p:nvSpPr>
        <p:spPr>
          <a:xfrm flipH="1">
            <a:off x="8555400" y="977760"/>
            <a:ext cx="358560" cy="963000"/>
          </a:xfrm>
          <a:custGeom>
            <a:avLst/>
            <a:gdLst/>
            <a:ahLst/>
            <a:rect l="l" t="t" r="r" b="b"/>
            <a:pathLst>
              <a:path w="21600" h="21600">
                <a:moveTo>
                  <a:pt x="0" y="21600"/>
                </a:moveTo>
                <a:lnTo>
                  <a:pt x="21600" y="20140"/>
                </a:lnTo>
                <a:lnTo>
                  <a:pt x="21600" y="0"/>
                </a:lnTo>
                <a:lnTo>
                  <a:pt x="0" y="1460"/>
                </a:lnTo>
                <a:lnTo>
                  <a:pt x="0" y="21600"/>
                </a:lnTo>
                <a:close/>
              </a:path>
            </a:pathLst>
          </a:custGeom>
          <a:solidFill>
            <a:schemeClr val="accent4"/>
          </a:solidFill>
          <a:ln>
            <a:noFill/>
          </a:ln>
        </p:spPr>
        <p:style>
          <a:lnRef idx="0"/>
          <a:fillRef idx="0"/>
          <a:effectRef idx="0"/>
          <a:fontRef idx="minor"/>
        </p:style>
      </p:sp>
      <p:sp>
        <p:nvSpPr>
          <p:cNvPr id="279" name="CustomShape 3"/>
          <p:cNvSpPr/>
          <p:nvPr/>
        </p:nvSpPr>
        <p:spPr>
          <a:xfrm flipH="1">
            <a:off x="855540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accent3"/>
          </a:solidFill>
          <a:ln>
            <a:noFill/>
          </a:ln>
        </p:spPr>
        <p:style>
          <a:lnRef idx="0"/>
          <a:fillRef idx="0"/>
          <a:effectRef idx="0"/>
          <a:fontRef idx="minor"/>
        </p:style>
      </p:sp>
      <p:sp>
        <p:nvSpPr>
          <p:cNvPr id="280" name="CustomShape 4"/>
          <p:cNvSpPr/>
          <p:nvPr/>
        </p:nvSpPr>
        <p:spPr>
          <a:xfrm flipH="1">
            <a:off x="7896240" y="456480"/>
            <a:ext cx="567720" cy="711000"/>
          </a:xfrm>
          <a:custGeom>
            <a:avLst/>
            <a:gdLst/>
            <a:ahLst/>
            <a:rect l="l" t="t" r="r" b="b"/>
            <a:pathLst>
              <a:path w="21600" h="21600">
                <a:moveTo>
                  <a:pt x="0" y="21600"/>
                </a:moveTo>
                <a:lnTo>
                  <a:pt x="21600" y="18470"/>
                </a:lnTo>
                <a:lnTo>
                  <a:pt x="21600" y="0"/>
                </a:lnTo>
                <a:lnTo>
                  <a:pt x="0" y="3130"/>
                </a:lnTo>
                <a:lnTo>
                  <a:pt x="0" y="21600"/>
                </a:lnTo>
                <a:close/>
              </a:path>
            </a:pathLst>
          </a:custGeom>
          <a:solidFill>
            <a:schemeClr val="accent2"/>
          </a:solidFill>
          <a:ln>
            <a:noFill/>
          </a:ln>
        </p:spPr>
        <p:style>
          <a:lnRef idx="0"/>
          <a:fillRef idx="0"/>
          <a:effectRef idx="0"/>
          <a:fontRef idx="minor"/>
        </p:style>
      </p:sp>
      <p:sp>
        <p:nvSpPr>
          <p:cNvPr id="281" name="CustomShape 5"/>
          <p:cNvSpPr/>
          <p:nvPr/>
        </p:nvSpPr>
        <p:spPr>
          <a:xfrm flipH="1">
            <a:off x="789624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accent3"/>
          </a:solidFill>
          <a:ln>
            <a:noFill/>
          </a:ln>
        </p:spPr>
        <p:style>
          <a:lnRef idx="0"/>
          <a:fillRef idx="0"/>
          <a:effectRef idx="0"/>
          <a:fontRef idx="minor"/>
        </p:style>
      </p:sp>
      <p:sp>
        <p:nvSpPr>
          <p:cNvPr id="282" name="CustomShape 6"/>
          <p:cNvSpPr/>
          <p:nvPr/>
        </p:nvSpPr>
        <p:spPr>
          <a:xfrm flipH="1">
            <a:off x="7896240" y="1158120"/>
            <a:ext cx="567720" cy="3425400"/>
          </a:xfrm>
          <a:custGeom>
            <a:avLst/>
            <a:gdLst/>
            <a:ahLst/>
            <a:rect l="l" t="t" r="r" b="b"/>
            <a:pathLst>
              <a:path w="21600" h="21600">
                <a:moveTo>
                  <a:pt x="21600" y="0"/>
                </a:moveTo>
                <a:lnTo>
                  <a:pt x="0" y="650"/>
                </a:lnTo>
                <a:lnTo>
                  <a:pt x="0" y="21600"/>
                </a:lnTo>
                <a:lnTo>
                  <a:pt x="21600" y="20950"/>
                </a:lnTo>
                <a:lnTo>
                  <a:pt x="21600" y="0"/>
                </a:lnTo>
                <a:close/>
              </a:path>
            </a:pathLst>
          </a:custGeom>
          <a:solidFill>
            <a:schemeClr val="accent1"/>
          </a:solidFill>
          <a:ln>
            <a:noFill/>
          </a:ln>
        </p:spPr>
        <p:style>
          <a:lnRef idx="0"/>
          <a:fillRef idx="0"/>
          <a:effectRef idx="0"/>
          <a:fontRef idx="minor"/>
        </p:style>
      </p:sp>
      <p:sp>
        <p:nvSpPr>
          <p:cNvPr id="283" name="PlaceHolder 7"/>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a:t>
            </a:r>
            <a:r>
              <a:rPr b="0" lang="en-US" sz="4400" spc="-1" strike="noStrike">
                <a:latin typeface="Arial"/>
              </a:rPr>
              <a:t>mat</a:t>
            </a:r>
            <a:endParaRPr b="0" lang="en-US" sz="4400" spc="-1" strike="noStrike">
              <a:latin typeface="Arial"/>
            </a:endParaRPr>
          </a:p>
        </p:txBody>
      </p:sp>
      <p:sp>
        <p:nvSpPr>
          <p:cNvPr id="284"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21" name="Group 1"/>
          <p:cNvGrpSpPr/>
          <p:nvPr/>
        </p:nvGrpSpPr>
        <p:grpSpPr>
          <a:xfrm>
            <a:off x="6963120" y="0"/>
            <a:ext cx="1951560" cy="5142960"/>
            <a:chOff x="6963120" y="0"/>
            <a:chExt cx="1951560" cy="5142960"/>
          </a:xfrm>
        </p:grpSpPr>
        <p:sp>
          <p:nvSpPr>
            <p:cNvPr id="322" name="CustomShape 2"/>
            <p:cNvSpPr/>
            <p:nvPr/>
          </p:nvSpPr>
          <p:spPr>
            <a:xfrm>
              <a:off x="6963120" y="3274560"/>
              <a:ext cx="358560" cy="1868400"/>
            </a:xfrm>
            <a:custGeom>
              <a:avLst/>
              <a:gdLst/>
              <a:ahLst/>
              <a:rect l="l" t="t" r="r" b="b"/>
              <a:pathLst>
                <a:path w="21600" h="21600">
                  <a:moveTo>
                    <a:pt x="21600" y="21600"/>
                  </a:moveTo>
                  <a:lnTo>
                    <a:pt x="21600" y="0"/>
                  </a:lnTo>
                  <a:lnTo>
                    <a:pt x="0" y="753"/>
                  </a:lnTo>
                  <a:lnTo>
                    <a:pt x="0" y="21600"/>
                  </a:lnTo>
                  <a:lnTo>
                    <a:pt x="21600" y="21600"/>
                  </a:lnTo>
                  <a:close/>
                </a:path>
              </a:pathLst>
            </a:custGeom>
            <a:solidFill>
              <a:schemeClr val="accent1"/>
            </a:solidFill>
            <a:ln>
              <a:noFill/>
            </a:ln>
          </p:spPr>
          <p:style>
            <a:lnRef idx="0"/>
            <a:fillRef idx="0"/>
            <a:effectRef idx="0"/>
            <a:fontRef idx="minor"/>
          </p:style>
        </p:sp>
        <p:sp>
          <p:nvSpPr>
            <p:cNvPr id="323" name="CustomShape 3"/>
            <p:cNvSpPr/>
            <p:nvPr/>
          </p:nvSpPr>
          <p:spPr>
            <a:xfrm>
              <a:off x="6963120" y="977760"/>
              <a:ext cx="358560" cy="439200"/>
            </a:xfrm>
            <a:custGeom>
              <a:avLst/>
              <a:gdLst/>
              <a:ahLst/>
              <a:rect l="l" t="t" r="r" b="b"/>
              <a:pathLst>
                <a:path w="21600" h="21600">
                  <a:moveTo>
                    <a:pt x="0" y="21600"/>
                  </a:moveTo>
                  <a:lnTo>
                    <a:pt x="21600" y="18401"/>
                  </a:lnTo>
                  <a:lnTo>
                    <a:pt x="21600" y="0"/>
                  </a:lnTo>
                  <a:lnTo>
                    <a:pt x="0" y="3199"/>
                  </a:lnTo>
                  <a:lnTo>
                    <a:pt x="0" y="21600"/>
                  </a:lnTo>
                  <a:close/>
                </a:path>
              </a:pathLst>
            </a:custGeom>
            <a:solidFill>
              <a:schemeClr val="accent5"/>
            </a:solidFill>
            <a:ln>
              <a:noFill/>
            </a:ln>
          </p:spPr>
          <p:style>
            <a:lnRef idx="0"/>
            <a:fillRef idx="0"/>
            <a:effectRef idx="0"/>
            <a:fontRef idx="minor"/>
          </p:style>
        </p:sp>
        <p:sp>
          <p:nvSpPr>
            <p:cNvPr id="324" name="CustomShape 4"/>
            <p:cNvSpPr/>
            <p:nvPr/>
          </p:nvSpPr>
          <p:spPr>
            <a:xfrm>
              <a:off x="696312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accent4"/>
            </a:solidFill>
            <a:ln>
              <a:noFill/>
            </a:ln>
          </p:spPr>
          <p:style>
            <a:lnRef idx="0"/>
            <a:fillRef idx="0"/>
            <a:effectRef idx="0"/>
            <a:fontRef idx="minor"/>
          </p:style>
        </p:sp>
        <p:sp>
          <p:nvSpPr>
            <p:cNvPr id="325" name="CustomShape 5"/>
            <p:cNvSpPr/>
            <p:nvPr/>
          </p:nvSpPr>
          <p:spPr>
            <a:xfrm>
              <a:off x="7415640" y="1034280"/>
              <a:ext cx="837000" cy="2961720"/>
            </a:xfrm>
            <a:custGeom>
              <a:avLst/>
              <a:gdLst/>
              <a:ahLst/>
              <a:rect l="l" t="t" r="r" b="b"/>
              <a:pathLst>
                <a:path w="21600" h="21600">
                  <a:moveTo>
                    <a:pt x="21600" y="0"/>
                  </a:moveTo>
                  <a:lnTo>
                    <a:pt x="0" y="1107"/>
                  </a:lnTo>
                  <a:lnTo>
                    <a:pt x="0" y="21600"/>
                  </a:lnTo>
                  <a:lnTo>
                    <a:pt x="21600" y="20492"/>
                  </a:lnTo>
                  <a:lnTo>
                    <a:pt x="21600" y="0"/>
                  </a:lnTo>
                  <a:close/>
                </a:path>
              </a:pathLst>
            </a:custGeom>
            <a:solidFill>
              <a:schemeClr val="accent3"/>
            </a:solidFill>
            <a:ln>
              <a:noFill/>
            </a:ln>
          </p:spPr>
          <p:style>
            <a:lnRef idx="0"/>
            <a:fillRef idx="0"/>
            <a:effectRef idx="0"/>
            <a:fontRef idx="minor"/>
          </p:style>
        </p:sp>
        <p:sp>
          <p:nvSpPr>
            <p:cNvPr id="326" name="CustomShape 6"/>
            <p:cNvSpPr/>
            <p:nvPr/>
          </p:nvSpPr>
          <p:spPr>
            <a:xfrm>
              <a:off x="7415640" y="0"/>
              <a:ext cx="837000" cy="1091160"/>
            </a:xfrm>
            <a:custGeom>
              <a:avLst/>
              <a:gdLst/>
              <a:ahLst/>
              <a:rect l="l" t="t" r="r" b="b"/>
              <a:pathLst>
                <a:path w="21600" h="21600">
                  <a:moveTo>
                    <a:pt x="0" y="21600"/>
                  </a:moveTo>
                  <a:lnTo>
                    <a:pt x="21600" y="18596"/>
                  </a:lnTo>
                  <a:lnTo>
                    <a:pt x="21600" y="0"/>
                  </a:lnTo>
                  <a:lnTo>
                    <a:pt x="0" y="0"/>
                  </a:lnTo>
                  <a:lnTo>
                    <a:pt x="0" y="21600"/>
                  </a:lnTo>
                  <a:close/>
                </a:path>
              </a:pathLst>
            </a:custGeom>
            <a:solidFill>
              <a:schemeClr val="accent1"/>
            </a:solidFill>
            <a:ln>
              <a:noFill/>
            </a:ln>
          </p:spPr>
          <p:style>
            <a:lnRef idx="0"/>
            <a:fillRef idx="0"/>
            <a:effectRef idx="0"/>
            <a:fontRef idx="minor"/>
          </p:style>
        </p:sp>
        <p:sp>
          <p:nvSpPr>
            <p:cNvPr id="327" name="CustomShape 7"/>
            <p:cNvSpPr/>
            <p:nvPr/>
          </p:nvSpPr>
          <p:spPr>
            <a:xfrm>
              <a:off x="8346960" y="1551960"/>
              <a:ext cx="567720" cy="1139400"/>
            </a:xfrm>
            <a:custGeom>
              <a:avLst/>
              <a:gdLst/>
              <a:ahLst/>
              <a:rect l="l" t="t" r="r" b="b"/>
              <a:pathLst>
                <a:path w="21600" h="21600">
                  <a:moveTo>
                    <a:pt x="0" y="21600"/>
                  </a:moveTo>
                  <a:lnTo>
                    <a:pt x="21600" y="19647"/>
                  </a:lnTo>
                  <a:lnTo>
                    <a:pt x="21600" y="0"/>
                  </a:lnTo>
                  <a:lnTo>
                    <a:pt x="0" y="1953"/>
                  </a:lnTo>
                  <a:lnTo>
                    <a:pt x="0" y="21600"/>
                  </a:lnTo>
                  <a:close/>
                </a:path>
              </a:pathLst>
            </a:custGeom>
            <a:solidFill>
              <a:schemeClr val="accent2"/>
            </a:solidFill>
            <a:ln>
              <a:noFill/>
            </a:ln>
          </p:spPr>
          <p:style>
            <a:lnRef idx="0"/>
            <a:fillRef idx="0"/>
            <a:effectRef idx="0"/>
            <a:fontRef idx="minor"/>
          </p:style>
        </p:sp>
        <p:sp>
          <p:nvSpPr>
            <p:cNvPr id="328" name="CustomShape 8"/>
            <p:cNvSpPr/>
            <p:nvPr/>
          </p:nvSpPr>
          <p:spPr>
            <a:xfrm>
              <a:off x="834696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accent3"/>
            </a:solidFill>
            <a:ln>
              <a:noFill/>
            </a:ln>
          </p:spPr>
          <p:style>
            <a:lnRef idx="0"/>
            <a:fillRef idx="0"/>
            <a:effectRef idx="0"/>
            <a:fontRef idx="minor"/>
          </p:style>
        </p:sp>
        <p:sp>
          <p:nvSpPr>
            <p:cNvPr id="329" name="CustomShape 9"/>
            <p:cNvSpPr/>
            <p:nvPr/>
          </p:nvSpPr>
          <p:spPr>
            <a:xfrm>
              <a:off x="8346960" y="2682360"/>
              <a:ext cx="567720" cy="1901520"/>
            </a:xfrm>
            <a:custGeom>
              <a:avLst/>
              <a:gdLst/>
              <a:ahLst/>
              <a:rect l="l" t="t" r="r" b="b"/>
              <a:pathLst>
                <a:path w="21600" h="21600">
                  <a:moveTo>
                    <a:pt x="21600" y="0"/>
                  </a:moveTo>
                  <a:lnTo>
                    <a:pt x="0" y="1170"/>
                  </a:lnTo>
                  <a:lnTo>
                    <a:pt x="0" y="21600"/>
                  </a:lnTo>
                  <a:lnTo>
                    <a:pt x="21600" y="20429"/>
                  </a:lnTo>
                  <a:lnTo>
                    <a:pt x="21600" y="0"/>
                  </a:lnTo>
                  <a:close/>
                </a:path>
              </a:pathLst>
            </a:custGeom>
            <a:solidFill>
              <a:schemeClr val="accent1"/>
            </a:solidFill>
            <a:ln>
              <a:noFill/>
            </a:ln>
          </p:spPr>
          <p:style>
            <a:lnRef idx="0"/>
            <a:fillRef idx="0"/>
            <a:effectRef idx="0"/>
            <a:fontRef idx="minor"/>
          </p:style>
        </p:sp>
      </p:grpSp>
      <p:sp>
        <p:nvSpPr>
          <p:cNvPr id="330" name="PlaceHolder 10"/>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331"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68" name="Group 1"/>
          <p:cNvGrpSpPr/>
          <p:nvPr/>
        </p:nvGrpSpPr>
        <p:grpSpPr>
          <a:xfrm>
            <a:off x="6963120" y="0"/>
            <a:ext cx="1951560" cy="5142960"/>
            <a:chOff x="6963120" y="0"/>
            <a:chExt cx="1951560" cy="5142960"/>
          </a:xfrm>
        </p:grpSpPr>
        <p:sp>
          <p:nvSpPr>
            <p:cNvPr id="369" name="CustomShape 2"/>
            <p:cNvSpPr/>
            <p:nvPr/>
          </p:nvSpPr>
          <p:spPr>
            <a:xfrm>
              <a:off x="6963120" y="3274560"/>
              <a:ext cx="358560" cy="1868400"/>
            </a:xfrm>
            <a:custGeom>
              <a:avLst/>
              <a:gdLst/>
              <a:ahLst/>
              <a:rect l="l" t="t" r="r" b="b"/>
              <a:pathLst>
                <a:path w="21600" h="21600">
                  <a:moveTo>
                    <a:pt x="21600" y="21600"/>
                  </a:moveTo>
                  <a:lnTo>
                    <a:pt x="21600" y="0"/>
                  </a:lnTo>
                  <a:lnTo>
                    <a:pt x="0" y="753"/>
                  </a:lnTo>
                  <a:lnTo>
                    <a:pt x="0" y="21600"/>
                  </a:lnTo>
                  <a:lnTo>
                    <a:pt x="21600" y="21600"/>
                  </a:lnTo>
                  <a:close/>
                </a:path>
              </a:pathLst>
            </a:custGeom>
            <a:solidFill>
              <a:schemeClr val="accent1"/>
            </a:solidFill>
            <a:ln>
              <a:noFill/>
            </a:ln>
          </p:spPr>
          <p:style>
            <a:lnRef idx="0"/>
            <a:fillRef idx="0"/>
            <a:effectRef idx="0"/>
            <a:fontRef idx="minor"/>
          </p:style>
        </p:sp>
        <p:sp>
          <p:nvSpPr>
            <p:cNvPr id="370" name="CustomShape 3"/>
            <p:cNvSpPr/>
            <p:nvPr/>
          </p:nvSpPr>
          <p:spPr>
            <a:xfrm>
              <a:off x="6963120" y="977760"/>
              <a:ext cx="358560" cy="439200"/>
            </a:xfrm>
            <a:custGeom>
              <a:avLst/>
              <a:gdLst/>
              <a:ahLst/>
              <a:rect l="l" t="t" r="r" b="b"/>
              <a:pathLst>
                <a:path w="21600" h="21600">
                  <a:moveTo>
                    <a:pt x="0" y="21600"/>
                  </a:moveTo>
                  <a:lnTo>
                    <a:pt x="21600" y="18401"/>
                  </a:lnTo>
                  <a:lnTo>
                    <a:pt x="21600" y="0"/>
                  </a:lnTo>
                  <a:lnTo>
                    <a:pt x="0" y="3199"/>
                  </a:lnTo>
                  <a:lnTo>
                    <a:pt x="0" y="21600"/>
                  </a:lnTo>
                  <a:close/>
                </a:path>
              </a:pathLst>
            </a:custGeom>
            <a:solidFill>
              <a:schemeClr val="accent5"/>
            </a:solidFill>
            <a:ln>
              <a:noFill/>
            </a:ln>
          </p:spPr>
          <p:style>
            <a:lnRef idx="0"/>
            <a:fillRef idx="0"/>
            <a:effectRef idx="0"/>
            <a:fontRef idx="minor"/>
          </p:style>
        </p:sp>
        <p:sp>
          <p:nvSpPr>
            <p:cNvPr id="371" name="CustomShape 4"/>
            <p:cNvSpPr/>
            <p:nvPr/>
          </p:nvSpPr>
          <p:spPr>
            <a:xfrm>
              <a:off x="6963120" y="0"/>
              <a:ext cx="358560" cy="953280"/>
            </a:xfrm>
            <a:custGeom>
              <a:avLst/>
              <a:gdLst/>
              <a:ahLst/>
              <a:rect l="l" t="t" r="r" b="b"/>
              <a:pathLst>
                <a:path w="21600" h="21600">
                  <a:moveTo>
                    <a:pt x="21600" y="0"/>
                  </a:moveTo>
                  <a:lnTo>
                    <a:pt x="0" y="0"/>
                  </a:lnTo>
                  <a:lnTo>
                    <a:pt x="0" y="21600"/>
                  </a:lnTo>
                  <a:lnTo>
                    <a:pt x="21600" y="20125"/>
                  </a:lnTo>
                  <a:lnTo>
                    <a:pt x="21600" y="0"/>
                  </a:lnTo>
                  <a:close/>
                </a:path>
              </a:pathLst>
            </a:custGeom>
            <a:solidFill>
              <a:schemeClr val="accent4"/>
            </a:solidFill>
            <a:ln>
              <a:noFill/>
            </a:ln>
          </p:spPr>
          <p:style>
            <a:lnRef idx="0"/>
            <a:fillRef idx="0"/>
            <a:effectRef idx="0"/>
            <a:fontRef idx="minor"/>
          </p:style>
        </p:sp>
        <p:sp>
          <p:nvSpPr>
            <p:cNvPr id="372" name="CustomShape 5"/>
            <p:cNvSpPr/>
            <p:nvPr/>
          </p:nvSpPr>
          <p:spPr>
            <a:xfrm>
              <a:off x="7415640" y="1034280"/>
              <a:ext cx="837000" cy="2961720"/>
            </a:xfrm>
            <a:custGeom>
              <a:avLst/>
              <a:gdLst/>
              <a:ahLst/>
              <a:rect l="l" t="t" r="r" b="b"/>
              <a:pathLst>
                <a:path w="21600" h="21600">
                  <a:moveTo>
                    <a:pt x="21600" y="0"/>
                  </a:moveTo>
                  <a:lnTo>
                    <a:pt x="0" y="1107"/>
                  </a:lnTo>
                  <a:lnTo>
                    <a:pt x="0" y="21600"/>
                  </a:lnTo>
                  <a:lnTo>
                    <a:pt x="21600" y="20492"/>
                  </a:lnTo>
                  <a:lnTo>
                    <a:pt x="21600" y="0"/>
                  </a:lnTo>
                  <a:close/>
                </a:path>
              </a:pathLst>
            </a:custGeom>
            <a:solidFill>
              <a:schemeClr val="accent3"/>
            </a:solidFill>
            <a:ln>
              <a:noFill/>
            </a:ln>
          </p:spPr>
          <p:style>
            <a:lnRef idx="0"/>
            <a:fillRef idx="0"/>
            <a:effectRef idx="0"/>
            <a:fontRef idx="minor"/>
          </p:style>
        </p:sp>
        <p:sp>
          <p:nvSpPr>
            <p:cNvPr id="373" name="CustomShape 6"/>
            <p:cNvSpPr/>
            <p:nvPr/>
          </p:nvSpPr>
          <p:spPr>
            <a:xfrm>
              <a:off x="7415640" y="0"/>
              <a:ext cx="837000" cy="1091160"/>
            </a:xfrm>
            <a:custGeom>
              <a:avLst/>
              <a:gdLst/>
              <a:ahLst/>
              <a:rect l="l" t="t" r="r" b="b"/>
              <a:pathLst>
                <a:path w="21600" h="21600">
                  <a:moveTo>
                    <a:pt x="0" y="21600"/>
                  </a:moveTo>
                  <a:lnTo>
                    <a:pt x="21600" y="18596"/>
                  </a:lnTo>
                  <a:lnTo>
                    <a:pt x="21600" y="0"/>
                  </a:lnTo>
                  <a:lnTo>
                    <a:pt x="0" y="0"/>
                  </a:lnTo>
                  <a:lnTo>
                    <a:pt x="0" y="21600"/>
                  </a:lnTo>
                  <a:close/>
                </a:path>
              </a:pathLst>
            </a:custGeom>
            <a:solidFill>
              <a:schemeClr val="accent1"/>
            </a:solidFill>
            <a:ln>
              <a:noFill/>
            </a:ln>
          </p:spPr>
          <p:style>
            <a:lnRef idx="0"/>
            <a:fillRef idx="0"/>
            <a:effectRef idx="0"/>
            <a:fontRef idx="minor"/>
          </p:style>
        </p:sp>
        <p:sp>
          <p:nvSpPr>
            <p:cNvPr id="374" name="CustomShape 7"/>
            <p:cNvSpPr/>
            <p:nvPr/>
          </p:nvSpPr>
          <p:spPr>
            <a:xfrm>
              <a:off x="8346960" y="1551960"/>
              <a:ext cx="567720" cy="1139400"/>
            </a:xfrm>
            <a:custGeom>
              <a:avLst/>
              <a:gdLst/>
              <a:ahLst/>
              <a:rect l="l" t="t" r="r" b="b"/>
              <a:pathLst>
                <a:path w="21600" h="21600">
                  <a:moveTo>
                    <a:pt x="0" y="21600"/>
                  </a:moveTo>
                  <a:lnTo>
                    <a:pt x="21600" y="19647"/>
                  </a:lnTo>
                  <a:lnTo>
                    <a:pt x="21600" y="0"/>
                  </a:lnTo>
                  <a:lnTo>
                    <a:pt x="0" y="1953"/>
                  </a:lnTo>
                  <a:lnTo>
                    <a:pt x="0" y="21600"/>
                  </a:lnTo>
                  <a:close/>
                </a:path>
              </a:pathLst>
            </a:custGeom>
            <a:solidFill>
              <a:schemeClr val="accent2"/>
            </a:solidFill>
            <a:ln>
              <a:noFill/>
            </a:ln>
          </p:spPr>
          <p:style>
            <a:lnRef idx="0"/>
            <a:fillRef idx="0"/>
            <a:effectRef idx="0"/>
            <a:fontRef idx="minor"/>
          </p:style>
        </p:sp>
        <p:sp>
          <p:nvSpPr>
            <p:cNvPr id="375" name="CustomShape 8"/>
            <p:cNvSpPr/>
            <p:nvPr/>
          </p:nvSpPr>
          <p:spPr>
            <a:xfrm>
              <a:off x="8346960" y="4574520"/>
              <a:ext cx="567720" cy="568440"/>
            </a:xfrm>
            <a:custGeom>
              <a:avLst/>
              <a:gdLst/>
              <a:ahLst/>
              <a:rect l="l" t="t" r="r" b="b"/>
              <a:pathLst>
                <a:path w="21600" h="21600">
                  <a:moveTo>
                    <a:pt x="0" y="21600"/>
                  </a:moveTo>
                  <a:lnTo>
                    <a:pt x="21600" y="21600"/>
                  </a:lnTo>
                  <a:lnTo>
                    <a:pt x="21600" y="0"/>
                  </a:lnTo>
                  <a:lnTo>
                    <a:pt x="0" y="3912"/>
                  </a:lnTo>
                  <a:lnTo>
                    <a:pt x="0" y="21600"/>
                  </a:lnTo>
                  <a:close/>
                </a:path>
              </a:pathLst>
            </a:custGeom>
            <a:solidFill>
              <a:schemeClr val="accent3"/>
            </a:solidFill>
            <a:ln>
              <a:noFill/>
            </a:ln>
          </p:spPr>
          <p:style>
            <a:lnRef idx="0"/>
            <a:fillRef idx="0"/>
            <a:effectRef idx="0"/>
            <a:fontRef idx="minor"/>
          </p:style>
        </p:sp>
        <p:sp>
          <p:nvSpPr>
            <p:cNvPr id="376" name="CustomShape 9"/>
            <p:cNvSpPr/>
            <p:nvPr/>
          </p:nvSpPr>
          <p:spPr>
            <a:xfrm>
              <a:off x="8346960" y="2682360"/>
              <a:ext cx="567720" cy="1901520"/>
            </a:xfrm>
            <a:custGeom>
              <a:avLst/>
              <a:gdLst/>
              <a:ahLst/>
              <a:rect l="l" t="t" r="r" b="b"/>
              <a:pathLst>
                <a:path w="21600" h="21600">
                  <a:moveTo>
                    <a:pt x="21600" y="0"/>
                  </a:moveTo>
                  <a:lnTo>
                    <a:pt x="0" y="1170"/>
                  </a:lnTo>
                  <a:lnTo>
                    <a:pt x="0" y="21600"/>
                  </a:lnTo>
                  <a:lnTo>
                    <a:pt x="21600" y="20429"/>
                  </a:lnTo>
                  <a:lnTo>
                    <a:pt x="21600" y="0"/>
                  </a:lnTo>
                  <a:close/>
                </a:path>
              </a:pathLst>
            </a:custGeom>
            <a:solidFill>
              <a:schemeClr val="accent1"/>
            </a:solidFill>
            <a:ln>
              <a:noFill/>
            </a:ln>
          </p:spPr>
          <p:style>
            <a:lnRef idx="0"/>
            <a:fillRef idx="0"/>
            <a:effectRef idx="0"/>
            <a:fontRef idx="minor"/>
          </p:style>
        </p:sp>
      </p:grpSp>
      <p:sp>
        <p:nvSpPr>
          <p:cNvPr id="377" name="PlaceHolder 10"/>
          <p:cNvSpPr>
            <a:spLocks noGrp="1"/>
          </p:cNvSpPr>
          <p:nvPr>
            <p:ph type="title"/>
          </p:nvPr>
        </p:nvSpPr>
        <p:spPr>
          <a:xfrm>
            <a:off x="457200" y="205200"/>
            <a:ext cx="8228880" cy="8582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78"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oleObject" Target="../embeddings/oleObject3.bin"/><Relationship Id="rId4" Type="http://schemas.openxmlformats.org/officeDocument/2006/relationships/image" Target="../media/image14.png"/><Relationship Id="rId5" Type="http://schemas.openxmlformats.org/officeDocument/2006/relationships/oleObject" Target="../embeddings/oleObject4.bin"/><Relationship Id="rId6" Type="http://schemas.openxmlformats.org/officeDocument/2006/relationships/image" Target="../media/image15.png"/><Relationship Id="rId7"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image" Target="../media/image18.png"/><Relationship Id="rId4"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image" Target="../media/image19.png"/><Relationship Id="rId4"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image" Target="../media/image20.png"/><Relationship Id="rId4"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oleObject" Target="../embeddings/oleObject2.bin"/><Relationship Id="rId3"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hyperlink" Target="https://www.kdnuggets.com/2020/01/decision-tree-algorithm-explained.html#:~:text=Decision Tree algorithm belongs to the family of supervised learning algorithms.&amp;text=The goal of using a,prior data(training data" TargetMode="External"/><Relationship Id="rId2" Type="http://schemas.openxmlformats.org/officeDocument/2006/relationships/hyperlink" Target="https://geoportal.dane.gov.co/visipm/" TargetMode="External"/><Relationship Id="rId3" Type="http://schemas.openxmlformats.org/officeDocument/2006/relationships/hyperlink" Target="https://geomedellin-m-medellin.opendata.arcgis.com/datasets/barrio-vereda" TargetMode="External"/><Relationship Id="rId4" Type="http://schemas.openxmlformats.org/officeDocument/2006/relationships/oleObject" Target="../embeddings/oleObject1.bin"/><Relationship Id="rId5" Type="http://schemas.openxmlformats.org/officeDocument/2006/relationships/oleObject" Target="../embeddings/oleObject2.bin"/><Relationship Id="rId6"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hyperlink" Target="https://geoportal.dane.gov.co/visipm/#_blank" TargetMode="External"/><Relationship Id="rId2" Type="http://schemas.openxmlformats.org/officeDocument/2006/relationships/hyperlink" Target="https://geomedellin-m-medellin.opendata.arcgis.com/datasets/barrio-vereda#_blank" TargetMode="External"/><Relationship Id="rId3" Type="http://schemas.openxmlformats.org/officeDocument/2006/relationships/hyperlink" Target="http://www.foursquare.com/#_blank"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 descr=""/>
          <p:cNvPicPr/>
          <p:nvPr/>
        </p:nvPicPr>
        <p:blipFill>
          <a:blip r:embed="rId1"/>
          <a:stretch/>
        </p:blipFill>
        <p:spPr>
          <a:xfrm>
            <a:off x="2476800" y="0"/>
            <a:ext cx="6666840" cy="5143320"/>
          </a:xfrm>
          <a:prstGeom prst="rect">
            <a:avLst/>
          </a:prstGeom>
          <a:ln>
            <a:noFill/>
          </a:ln>
        </p:spPr>
      </p:pic>
      <p:sp>
        <p:nvSpPr>
          <p:cNvPr id="460" name="CustomShape 1"/>
          <p:cNvSpPr/>
          <p:nvPr/>
        </p:nvSpPr>
        <p:spPr>
          <a:xfrm>
            <a:off x="3650040" y="0"/>
            <a:ext cx="563040" cy="1698840"/>
          </a:xfrm>
          <a:custGeom>
            <a:avLst/>
            <a:gdLst/>
            <a:ahLst/>
            <a:rect l="l" t="t" r="r" b="b"/>
            <a:pathLst>
              <a:path w="21600" h="21600">
                <a:moveTo>
                  <a:pt x="0" y="0"/>
                </a:moveTo>
                <a:lnTo>
                  <a:pt x="0" y="21600"/>
                </a:lnTo>
                <a:lnTo>
                  <a:pt x="21600" y="20304"/>
                </a:lnTo>
                <a:lnTo>
                  <a:pt x="21600" y="0"/>
                </a:lnTo>
                <a:lnTo>
                  <a:pt x="0" y="0"/>
                </a:lnTo>
                <a:close/>
              </a:path>
            </a:pathLst>
          </a:custGeom>
          <a:solidFill>
            <a:srgbClr val="0db8cc">
              <a:alpha val="44000"/>
            </a:srgbClr>
          </a:solidFill>
          <a:ln>
            <a:noFill/>
          </a:ln>
        </p:spPr>
        <p:style>
          <a:lnRef idx="0"/>
          <a:fillRef idx="0"/>
          <a:effectRef idx="0"/>
          <a:fontRef idx="minor"/>
        </p:style>
      </p:sp>
      <p:sp>
        <p:nvSpPr>
          <p:cNvPr id="461" name="CustomShape 2"/>
          <p:cNvSpPr/>
          <p:nvPr/>
        </p:nvSpPr>
        <p:spPr>
          <a:xfrm>
            <a:off x="4359240" y="609120"/>
            <a:ext cx="1314000" cy="2118600"/>
          </a:xfrm>
          <a:custGeom>
            <a:avLst/>
            <a:gdLst/>
            <a:ahLst/>
            <a:rect l="l" t="t" r="r" b="b"/>
            <a:pathLst>
              <a:path w="21600" h="21600">
                <a:moveTo>
                  <a:pt x="0" y="21600"/>
                </a:moveTo>
                <a:lnTo>
                  <a:pt x="21600" y="19177"/>
                </a:lnTo>
                <a:lnTo>
                  <a:pt x="21600" y="0"/>
                </a:lnTo>
                <a:lnTo>
                  <a:pt x="0" y="2423"/>
                </a:lnTo>
                <a:lnTo>
                  <a:pt x="0" y="21600"/>
                </a:lnTo>
                <a:close/>
              </a:path>
            </a:pathLst>
          </a:custGeom>
          <a:solidFill>
            <a:srgbClr val="ffa604">
              <a:alpha val="46000"/>
            </a:srgbClr>
          </a:solidFill>
          <a:ln>
            <a:noFill/>
          </a:ln>
        </p:spPr>
        <p:style>
          <a:lnRef idx="0"/>
          <a:fillRef idx="0"/>
          <a:effectRef idx="0"/>
          <a:fontRef idx="minor"/>
        </p:style>
      </p:sp>
      <p:sp>
        <p:nvSpPr>
          <p:cNvPr id="462" name="CustomShape 3"/>
          <p:cNvSpPr/>
          <p:nvPr/>
        </p:nvSpPr>
        <p:spPr>
          <a:xfrm>
            <a:off x="7813080" y="307080"/>
            <a:ext cx="891720" cy="2976480"/>
          </a:xfrm>
          <a:custGeom>
            <a:avLst/>
            <a:gdLst/>
            <a:ahLst/>
            <a:rect l="l" t="t" r="r" b="b"/>
            <a:pathLst>
              <a:path w="21600" h="21600">
                <a:moveTo>
                  <a:pt x="0" y="21600"/>
                </a:moveTo>
                <a:lnTo>
                  <a:pt x="21600" y="20429"/>
                </a:lnTo>
                <a:lnTo>
                  <a:pt x="21600" y="0"/>
                </a:lnTo>
                <a:lnTo>
                  <a:pt x="0" y="1171"/>
                </a:lnTo>
                <a:lnTo>
                  <a:pt x="0" y="21600"/>
                </a:lnTo>
                <a:close/>
              </a:path>
            </a:pathLst>
          </a:custGeom>
          <a:solidFill>
            <a:srgbClr val="0db8cc">
              <a:alpha val="44000"/>
            </a:srgbClr>
          </a:solidFill>
          <a:ln>
            <a:noFill/>
          </a:ln>
        </p:spPr>
        <p:style>
          <a:lnRef idx="0"/>
          <a:fillRef idx="0"/>
          <a:effectRef idx="0"/>
          <a:fontRef idx="minor"/>
        </p:style>
      </p:sp>
      <p:sp>
        <p:nvSpPr>
          <p:cNvPr id="463" name="CustomShape 4"/>
          <p:cNvSpPr/>
          <p:nvPr/>
        </p:nvSpPr>
        <p:spPr>
          <a:xfrm>
            <a:off x="365760" y="1113480"/>
            <a:ext cx="8557200" cy="989640"/>
          </a:xfrm>
          <a:prstGeom prst="rect">
            <a:avLst/>
          </a:prstGeom>
          <a:noFill/>
          <a:ln>
            <a:noFill/>
          </a:ln>
        </p:spPr>
        <p:style>
          <a:lnRef idx="0"/>
          <a:fillRef idx="0"/>
          <a:effectRef idx="0"/>
          <a:fontRef idx="minor"/>
        </p:style>
        <p:txBody>
          <a:bodyPr lIns="0" rIns="0" tIns="0" bIns="0" anchor="b"/>
          <a:p>
            <a:pPr algn="just"/>
            <a:r>
              <a:rPr b="1" lang="en-US" sz="2800" spc="-1" strike="noStrike">
                <a:solidFill>
                  <a:srgbClr val="ffffff"/>
                </a:solidFill>
                <a:latin typeface="Oswald"/>
                <a:ea typeface="Oswald"/>
              </a:rPr>
              <a:t>FROM MULTIDIMENSIONAL POVERTY INDEX BY BLOCK TO AVERAGE BY URBAN NEIGHBORHOOD USING FREE DATA FROM FOURSQUARE.</a:t>
            </a:r>
            <a:endParaRPr b="1" lang="en-US" sz="2800" spc="-1" strike="noStrike">
              <a:solidFill>
                <a:srgbClr val="ffffff"/>
              </a:solidFill>
              <a:latin typeface="Arial"/>
            </a:endParaRPr>
          </a:p>
        </p:txBody>
      </p:sp>
      <p:sp>
        <p:nvSpPr>
          <p:cNvPr id="464" name="CustomShape 5"/>
          <p:cNvSpPr/>
          <p:nvPr/>
        </p:nvSpPr>
        <p:spPr>
          <a:xfrm>
            <a:off x="7813080" y="3277440"/>
            <a:ext cx="891720" cy="1165320"/>
          </a:xfrm>
          <a:custGeom>
            <a:avLst/>
            <a:gdLst/>
            <a:ahLst/>
            <a:rect l="l" t="t" r="r" b="b"/>
            <a:pathLst>
              <a:path w="21600" h="21600">
                <a:moveTo>
                  <a:pt x="0" y="21600"/>
                </a:moveTo>
                <a:lnTo>
                  <a:pt x="21600" y="18611"/>
                </a:lnTo>
                <a:lnTo>
                  <a:pt x="21600" y="0"/>
                </a:lnTo>
                <a:lnTo>
                  <a:pt x="0" y="2989"/>
                </a:lnTo>
                <a:lnTo>
                  <a:pt x="0" y="21600"/>
                </a:lnTo>
                <a:close/>
              </a:path>
            </a:pathLst>
          </a:custGeom>
          <a:solidFill>
            <a:srgbClr val="ffd104">
              <a:alpha val="49000"/>
            </a:srgbClr>
          </a:solidFill>
          <a:ln>
            <a:noFill/>
          </a:ln>
        </p:spPr>
        <p:style>
          <a:lnRef idx="0"/>
          <a:fillRef idx="0"/>
          <a:effectRef idx="0"/>
          <a:fontRef idx="minor"/>
        </p:style>
      </p:sp>
      <p:sp>
        <p:nvSpPr>
          <p:cNvPr id="465" name="TextShape 6"/>
          <p:cNvSpPr txBox="1"/>
          <p:nvPr/>
        </p:nvSpPr>
        <p:spPr>
          <a:xfrm>
            <a:off x="4663080" y="4206240"/>
            <a:ext cx="4480560" cy="876600"/>
          </a:xfrm>
          <a:prstGeom prst="rect">
            <a:avLst/>
          </a:prstGeom>
          <a:noFill/>
          <a:ln>
            <a:noFill/>
          </a:ln>
        </p:spPr>
        <p:txBody>
          <a:bodyPr lIns="90000" rIns="90000" tIns="45000" bIns="45000"/>
          <a:p>
            <a:r>
              <a:rPr b="1" lang="en-US" sz="1800" spc="-1" strike="noStrike">
                <a:solidFill>
                  <a:srgbClr val="ffffff"/>
                </a:solidFill>
                <a:latin typeface="Arial"/>
              </a:rPr>
              <a:t>A CASE STUDY MEDELLIN, </a:t>
            </a:r>
            <a:r>
              <a:rPr b="1" lang="en-US" sz="1800" spc="-1" strike="noStrike">
                <a:solidFill>
                  <a:srgbClr val="ffffff"/>
                </a:solidFill>
                <a:latin typeface="Arial"/>
              </a:rPr>
              <a:t>COLOMBIA</a:t>
            </a:r>
            <a:endParaRPr b="1" lang="en-US" sz="1800" spc="-1" strike="noStrike">
              <a:solidFill>
                <a:srgbClr val="ffffff"/>
              </a:solidFill>
              <a:latin typeface="Arial"/>
            </a:endParaRPr>
          </a:p>
          <a:p>
            <a:pPr algn="ctr"/>
            <a:r>
              <a:rPr b="1" lang="en-US" sz="1800" spc="-1" strike="noStrike">
                <a:solidFill>
                  <a:srgbClr val="ffffff"/>
                </a:solidFill>
                <a:latin typeface="Arial"/>
              </a:rPr>
              <a:t>January/2021</a:t>
            </a:r>
            <a:endParaRPr b="1" lang="en-US" sz="1800" spc="-1" strike="noStrike">
              <a:solidFill>
                <a:srgbClr val="ffffff"/>
              </a:solidFill>
              <a:latin typeface="Arial"/>
            </a:endParaRPr>
          </a:p>
        </p:txBody>
      </p:sp>
      <p:sp>
        <p:nvSpPr>
          <p:cNvPr id="466" name="TextShape 7"/>
          <p:cNvSpPr txBox="1"/>
          <p:nvPr/>
        </p:nvSpPr>
        <p:spPr>
          <a:xfrm>
            <a:off x="274320" y="3200400"/>
            <a:ext cx="2560320" cy="346320"/>
          </a:xfrm>
          <a:prstGeom prst="rect">
            <a:avLst/>
          </a:prstGeom>
          <a:noFill/>
          <a:ln>
            <a:noFill/>
          </a:ln>
        </p:spPr>
        <p:txBody>
          <a:bodyPr lIns="90000" rIns="90000" tIns="45000" bIns="45000"/>
          <a:p>
            <a:r>
              <a:rPr b="1" lang="en-US" sz="1800" spc="-1" strike="noStrike">
                <a:solidFill>
                  <a:srgbClr val="ffffff"/>
                </a:solidFill>
                <a:latin typeface="Arial"/>
              </a:rPr>
              <a:t>Rodriguez, Joan</a:t>
            </a:r>
            <a:endParaRPr b="1" lang="en-US" sz="1800" spc="-1" strike="noStrike">
              <a:solidFill>
                <a:srgbClr val="ffffff"/>
              </a:solid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2.1 DATA CLEANING</a:t>
            </a:r>
            <a:endParaRPr b="0" lang="en-US" sz="3200" spc="-1" strike="noStrike">
              <a:latin typeface="Arial"/>
            </a:endParaRPr>
          </a:p>
        </p:txBody>
      </p:sp>
      <p:sp>
        <p:nvSpPr>
          <p:cNvPr id="503"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Data with Neighborhood geometries was downloaded and </a:t>
            </a:r>
            <a:r>
              <a:rPr b="0" lang="en-US" sz="1000" spc="-1" strike="noStrike">
                <a:solidFill>
                  <a:srgbClr val="000000"/>
                </a:solidFill>
                <a:latin typeface="News Cycle"/>
                <a:ea typeface="Liberation Serif;Times New Roman"/>
              </a:rPr>
              <a:t>opened with QGIS software (3) to transform data from </a:t>
            </a:r>
            <a:r>
              <a:rPr b="0" lang="en-US" sz="1000" spc="-1" strike="noStrike">
                <a:solidFill>
                  <a:srgbClr val="000000"/>
                </a:solidFill>
                <a:latin typeface="News Cycle"/>
                <a:ea typeface="Liberation Serif;Times New Roman"/>
              </a:rPr>
              <a:t>shapefile to geojson, additionally extract coordinates </a:t>
            </a:r>
            <a:r>
              <a:rPr b="0" lang="en-US" sz="1000" spc="-1" strike="noStrike">
                <a:solidFill>
                  <a:srgbClr val="000000"/>
                </a:solidFill>
                <a:latin typeface="News Cycle"/>
                <a:ea typeface="Liberation Serif;Times New Roman"/>
              </a:rPr>
              <a:t>inside each 298 urban neighborhood and   excel </a:t>
            </a:r>
            <a:r>
              <a:rPr b="0" lang="en-US" sz="1000" spc="-1" strike="noStrike">
                <a:solidFill>
                  <a:srgbClr val="000000"/>
                </a:solidFill>
                <a:latin typeface="News Cycle"/>
                <a:ea typeface="Liberation Serif;Times New Roman"/>
              </a:rPr>
              <a:t>spreadsheet with  Multidimensional Poverty Index by </a:t>
            </a:r>
            <a:r>
              <a:rPr b="0" lang="en-US" sz="1000" spc="-1" strike="noStrike">
                <a:solidFill>
                  <a:srgbClr val="000000"/>
                </a:solidFill>
                <a:latin typeface="News Cycle"/>
                <a:ea typeface="Liberation Serif;Times New Roman"/>
              </a:rPr>
              <a:t>block.</a:t>
            </a:r>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04"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B5FD7354-E2E9-45EF-9EAC-C59D8C8FAED7}" type="slidenum">
              <a:rPr b="0" lang="en-US" sz="1300" spc="-1" strike="noStrike">
                <a:solidFill>
                  <a:srgbClr val="ffffff"/>
                </a:solidFill>
                <a:latin typeface="Oswald"/>
                <a:ea typeface="Oswald"/>
              </a:rPr>
              <a:t>1</a:t>
            </a:fld>
            <a:endParaRPr b="0" lang="en-US" sz="1300" spc="-1" strike="noStrike">
              <a:latin typeface="Arial"/>
            </a:endParaRPr>
          </a:p>
        </p:txBody>
      </p:sp>
      <p:sp>
        <p:nvSpPr>
          <p:cNvPr id="505" name="TextShape 4"/>
          <p:cNvSpPr txBox="1"/>
          <p:nvPr/>
        </p:nvSpPr>
        <p:spPr>
          <a:xfrm>
            <a:off x="1280160" y="1920240"/>
            <a:ext cx="4502520" cy="2834640"/>
          </a:xfrm>
          <a:prstGeom prst="rect">
            <a:avLst/>
          </a:prstGeom>
          <a:blipFill rotWithShape="0">
            <a:blip r:embed="rId1"/>
            <a:stretch>
              <a:fillRect l="-3587" t="-6380" r="-3587" b="-6380"/>
            </a:stretch>
          </a:blipFill>
          <a:ln w="38160">
            <a:solidFill>
              <a:srgbClr val="000000"/>
            </a:solidFill>
            <a:miter/>
          </a:ln>
        </p:spPr>
        <p:txBody>
          <a:bodyPr lIns="90000" rIns="90000" tIns="45000" bIns="45000" anchorCtr="1"/>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endParaRPr b="0" lang="en-US" sz="1800" spc="-1" strike="noStrike">
              <a:latin typeface="Arial"/>
            </a:endParaRPr>
          </a:p>
          <a:p>
            <a:pPr algn="ctr"/>
            <a:r>
              <a:rPr b="1" lang="en-US" sz="1050" spc="-1" strike="noStrike">
                <a:latin typeface="Times New Roman"/>
                <a:ea typeface="Lohit Devanagari"/>
              </a:rPr>
              <a:t>Urban Neighborhoods points (Red points) with coordinates in a Folium Map</a:t>
            </a:r>
            <a:r>
              <a:rPr b="0" lang="en-US" sz="1050" spc="-1" strike="noStrike">
                <a:latin typeface="Times New Roman"/>
                <a:ea typeface="Lohit Devanagari"/>
              </a:rPr>
              <a:t>.</a:t>
            </a:r>
            <a:endParaRPr b="0" lang="en-US" sz="105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2.1 DATA CLEANING</a:t>
            </a:r>
            <a:endParaRPr b="0" lang="en-US" sz="3200" spc="-1" strike="noStrike">
              <a:latin typeface="Arial"/>
            </a:endParaRPr>
          </a:p>
        </p:txBody>
      </p:sp>
      <p:sp>
        <p:nvSpPr>
          <p:cNvPr id="507"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With Multidimensional Poverty Index (IPM) by block, now group by average IPM for each neighborhood and reduce it from 13998 blocks  to 294 neighborhoods.</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08"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297E2FD0-D12B-42C1-A554-C9768F417FA1}"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09" name="Object 4"/>
          <p:cNvGraphicFramePr/>
          <p:nvPr/>
        </p:nvGraphicFramePr>
        <p:xfrm>
          <a:off x="1884960" y="2057760"/>
          <a:ext cx="5416200" cy="1048680"/>
        </p:xfrm>
        <a:graphic>
          <a:graphicData uri="http://schemas.openxmlformats.org/presentationml/2006/ole">
            <p:oleObj r:id="rId1" spid="">
              <p:embed/>
              <p:pic>
                <p:nvPicPr>
                  <p:cNvPr id="510"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11" name="Object 5"/>
          <p:cNvGraphicFramePr/>
          <p:nvPr/>
        </p:nvGraphicFramePr>
        <p:xfrm>
          <a:off x="1884960" y="2057760"/>
          <a:ext cx="5416200" cy="1048680"/>
        </p:xfrm>
        <a:graphic>
          <a:graphicData uri="http://schemas.openxmlformats.org/presentationml/2006/ole">
            <p:oleObj r:id="rId2" spid="">
              <p:embed/>
              <p:pic>
                <p:nvPicPr>
                  <p:cNvPr id="512"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13" name="Object 6"/>
          <p:cNvGraphicFramePr/>
          <p:nvPr/>
        </p:nvGraphicFramePr>
        <p:xfrm>
          <a:off x="1884960" y="2057760"/>
          <a:ext cx="5416200" cy="1048680"/>
        </p:xfrm>
        <a:graphic>
          <a:graphicData uri="http://schemas.openxmlformats.org/presentationml/2006/ole">
            <p:oleObj r:id="rId3" spid="">
              <p:embed/>
              <p:pic>
                <p:nvPicPr>
                  <p:cNvPr id="514" name="" descr=""/>
                  <p:cNvPicPr/>
                  <p:nvPr/>
                </p:nvPicPr>
                <p:blipFill>
                  <a:blip r:embed=""/>
                  <a:stretch/>
                </p:blipFill>
                <p:spPr>
                  <a:xfrm>
                    <a:off x="1884960" y="2057760"/>
                    <a:ext cx="5416200" cy="1048680"/>
                  </a:xfrm>
                  <a:prstGeom prst="rect">
                    <a:avLst/>
                  </a:prstGeom>
                  <a:ln>
                    <a:noFill/>
                  </a:ln>
                </p:spPr>
              </p:pic>
            </p:oleObj>
          </a:graphicData>
        </a:graphic>
      </p:graphicFrame>
      <p:pic>
        <p:nvPicPr>
          <p:cNvPr id="515" name="" descr=""/>
          <p:cNvPicPr/>
          <p:nvPr/>
        </p:nvPicPr>
        <p:blipFill>
          <a:blip r:embed="rId4"/>
          <a:srcRect l="15766" t="53125" r="41229" b="30856"/>
          <a:stretch/>
        </p:blipFill>
        <p:spPr>
          <a:xfrm>
            <a:off x="1554840" y="1737360"/>
            <a:ext cx="3931560" cy="822600"/>
          </a:xfrm>
          <a:prstGeom prst="rect">
            <a:avLst/>
          </a:prstGeom>
          <a:ln>
            <a:solidFill>
              <a:srgbClr val="3465a4"/>
            </a:solidFill>
          </a:ln>
        </p:spPr>
      </p:pic>
      <p:sp>
        <p:nvSpPr>
          <p:cNvPr id="516" name="TextShape 7"/>
          <p:cNvSpPr txBox="1"/>
          <p:nvPr/>
        </p:nvSpPr>
        <p:spPr>
          <a:xfrm>
            <a:off x="1097280" y="2560320"/>
            <a:ext cx="4114800" cy="346320"/>
          </a:xfrm>
          <a:prstGeom prst="rect">
            <a:avLst/>
          </a:prstGeom>
          <a:noFill/>
          <a:ln>
            <a:noFill/>
          </a:ln>
        </p:spPr>
      </p:sp>
      <p:sp>
        <p:nvSpPr>
          <p:cNvPr id="517" name="TextShape 8"/>
          <p:cNvSpPr txBox="1"/>
          <p:nvPr/>
        </p:nvSpPr>
        <p:spPr>
          <a:xfrm>
            <a:off x="457200" y="2651760"/>
            <a:ext cx="6309360" cy="386280"/>
          </a:xfrm>
          <a:prstGeom prst="rect">
            <a:avLst/>
          </a:prstGeom>
          <a:noFill/>
          <a:ln>
            <a:noFill/>
          </a:ln>
        </p:spPr>
        <p:txBody>
          <a:bodyPr lIns="90000" rIns="90000" tIns="45000" bIns="45000"/>
          <a:p>
            <a:pPr algn="ctr"/>
            <a:r>
              <a:rPr b="1" lang="en-US" sz="1050" spc="-1" strike="noStrike">
                <a:latin typeface="Times New Roman"/>
                <a:ea typeface="Lohit Devanagari"/>
              </a:rPr>
              <a:t>First 5 rows from 294, Multidimensional Poverty Index (IPM) average by Neighborhood</a:t>
            </a:r>
            <a:endParaRPr b="0" lang="en-US" sz="1050" spc="-1" strike="noStrike">
              <a:latin typeface="Times New Roman"/>
            </a:endParaRPr>
          </a:p>
        </p:txBody>
      </p:sp>
      <p:sp>
        <p:nvSpPr>
          <p:cNvPr id="518" name="TextShape 9"/>
          <p:cNvSpPr txBox="1"/>
          <p:nvPr/>
        </p:nvSpPr>
        <p:spPr>
          <a:xfrm>
            <a:off x="550440" y="3038040"/>
            <a:ext cx="6107040" cy="1267920"/>
          </a:xfrm>
          <a:prstGeom prst="rect">
            <a:avLst/>
          </a:prstGeom>
          <a:noFill/>
          <a:ln>
            <a:noFill/>
          </a:ln>
        </p:spPr>
        <p:txBody>
          <a:bodyPr lIns="90000" rIns="90000" tIns="45000" bIns="45000"/>
          <a:p>
            <a:pPr algn="just">
              <a:lnSpc>
                <a:spcPct val="100000"/>
              </a:lnSpc>
            </a:pPr>
            <a:r>
              <a:rPr b="0" lang="en-US" sz="1000" spc="-1" strike="noStrike">
                <a:solidFill>
                  <a:srgbClr val="000000"/>
                </a:solidFill>
                <a:latin typeface="News Cycle"/>
                <a:ea typeface="Liberation Serif;Times New Roman"/>
              </a:rPr>
              <a:t>Venues data was downloaded from foursquare using a free account and taking in count restriction about amount of data using coordinates inside each neighborhood and a radius of 600 meters. Despite this, data available for the Medellin city in this study have 4058 venues and 236 categories</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p:txBody>
      </p:sp>
      <p:graphicFrame>
        <p:nvGraphicFramePr>
          <p:cNvPr id="519" name="Object 10"/>
          <p:cNvGraphicFramePr/>
          <p:nvPr/>
        </p:nvGraphicFramePr>
        <p:xfrm>
          <a:off x="1328760" y="2205360"/>
          <a:ext cx="6352200" cy="753480"/>
        </p:xfrm>
        <a:graphic>
          <a:graphicData uri="http://schemas.openxmlformats.org/presentationml/2006/ole">
            <p:oleObj r:id="rId5" spid="">
              <p:embed/>
              <p:pic>
                <p:nvPicPr>
                  <p:cNvPr id="520" name="" descr=""/>
                  <p:cNvPicPr/>
                  <p:nvPr/>
                </p:nvPicPr>
                <p:blipFill>
                  <a:blip r:embed=""/>
                  <a:stretch/>
                </p:blipFill>
                <p:spPr>
                  <a:xfrm>
                    <a:off x="1328760" y="2205360"/>
                    <a:ext cx="6352200" cy="753480"/>
                  </a:xfrm>
                  <a:prstGeom prst="rect">
                    <a:avLst/>
                  </a:prstGeom>
                  <a:ln>
                    <a:noFill/>
                  </a:ln>
                </p:spPr>
              </p:pic>
            </p:oleObj>
          </a:graphicData>
        </a:graphic>
      </p:graphicFrame>
      <p:pic>
        <p:nvPicPr>
          <p:cNvPr id="521" name="" descr=""/>
          <p:cNvPicPr/>
          <p:nvPr/>
        </p:nvPicPr>
        <p:blipFill>
          <a:blip r:embed="rId6"/>
          <a:srcRect l="11767" t="54906" r="37228" b="34414"/>
          <a:stretch/>
        </p:blipFill>
        <p:spPr>
          <a:xfrm>
            <a:off x="1280160" y="3757680"/>
            <a:ext cx="4663080" cy="629640"/>
          </a:xfrm>
          <a:prstGeom prst="rect">
            <a:avLst/>
          </a:prstGeom>
          <a:ln>
            <a:solidFill>
              <a:srgbClr val="3465a4"/>
            </a:solidFill>
          </a:ln>
        </p:spPr>
      </p:pic>
      <p:sp>
        <p:nvSpPr>
          <p:cNvPr id="522" name="TextShape 11"/>
          <p:cNvSpPr txBox="1"/>
          <p:nvPr/>
        </p:nvSpPr>
        <p:spPr>
          <a:xfrm>
            <a:off x="1005840" y="4480560"/>
            <a:ext cx="5187240" cy="238680"/>
          </a:xfrm>
          <a:prstGeom prst="rect">
            <a:avLst/>
          </a:prstGeom>
          <a:noFill/>
          <a:ln>
            <a:noFill/>
          </a:ln>
        </p:spPr>
        <p:txBody>
          <a:bodyPr lIns="90000" rIns="90000" tIns="45000" bIns="45000"/>
          <a:p>
            <a:pPr algn="ctr"/>
            <a:r>
              <a:rPr b="1" lang="en-US" sz="1050" spc="-1" strike="noStrike">
                <a:latin typeface="Times New Roman"/>
                <a:ea typeface="Lohit Devanagari"/>
              </a:rPr>
              <a:t>First 5 rows from 4058, venues from Medellin city downloaded from foursquare</a:t>
            </a:r>
            <a:endParaRPr b="0" lang="en-US" sz="105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2.1 DATA </a:t>
            </a:r>
            <a:r>
              <a:rPr b="0" lang="en-US" sz="3200" spc="-1" strike="noStrike">
                <a:solidFill>
                  <a:srgbClr val="0db8cc"/>
                </a:solidFill>
                <a:latin typeface="Oswald"/>
                <a:ea typeface="Oswald"/>
              </a:rPr>
              <a:t>CLEANING</a:t>
            </a:r>
            <a:endParaRPr b="0" lang="en-US" sz="3200" spc="-1" strike="noStrike">
              <a:latin typeface="Arial"/>
            </a:endParaRPr>
          </a:p>
        </p:txBody>
      </p:sp>
      <p:sp>
        <p:nvSpPr>
          <p:cNvPr id="524"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Making dummies venues categories and ordering the </a:t>
            </a:r>
            <a:r>
              <a:rPr b="0" lang="en-US" sz="1000" spc="-1" strike="noStrike">
                <a:solidFill>
                  <a:srgbClr val="000000"/>
                </a:solidFill>
                <a:latin typeface="News Cycle"/>
                <a:ea typeface="Liberation Serif;Times New Roman"/>
              </a:rPr>
              <a:t>venues data, now such as columns. The data available in </a:t>
            </a:r>
            <a:r>
              <a:rPr b="0" lang="en-US" sz="1000" spc="-1" strike="noStrike">
                <a:solidFill>
                  <a:srgbClr val="000000"/>
                </a:solidFill>
                <a:latin typeface="News Cycle"/>
                <a:ea typeface="Liberation Serif;Times New Roman"/>
              </a:rPr>
              <a:t>foursquare, reduce data from 294 to 273 neighborhoods</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25"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EEA824EE-976D-45A8-926B-6D36665D74AC}"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26" name="Object 4"/>
          <p:cNvGraphicFramePr/>
          <p:nvPr/>
        </p:nvGraphicFramePr>
        <p:xfrm>
          <a:off x="1884960" y="2057760"/>
          <a:ext cx="5416200" cy="1048680"/>
        </p:xfrm>
        <a:graphic>
          <a:graphicData uri="http://schemas.openxmlformats.org/presentationml/2006/ole">
            <p:oleObj r:id="rId1" spid="">
              <p:embed/>
              <p:pic>
                <p:nvPicPr>
                  <p:cNvPr id="527"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28" name="Object 5"/>
          <p:cNvGraphicFramePr/>
          <p:nvPr/>
        </p:nvGraphicFramePr>
        <p:xfrm>
          <a:off x="1884960" y="2057760"/>
          <a:ext cx="5416200" cy="1048680"/>
        </p:xfrm>
        <a:graphic>
          <a:graphicData uri="http://schemas.openxmlformats.org/presentationml/2006/ole">
            <p:oleObj r:id="rId2" spid="">
              <p:embed/>
              <p:pic>
                <p:nvPicPr>
                  <p:cNvPr id="529" name="" descr=""/>
                  <p:cNvPicPr/>
                  <p:nvPr/>
                </p:nvPicPr>
                <p:blipFill>
                  <a:blip r:embed=""/>
                  <a:stretch/>
                </p:blipFill>
                <p:spPr>
                  <a:xfrm>
                    <a:off x="1884960" y="2057760"/>
                    <a:ext cx="5416200" cy="1048680"/>
                  </a:xfrm>
                  <a:prstGeom prst="rect">
                    <a:avLst/>
                  </a:prstGeom>
                  <a:ln>
                    <a:noFill/>
                  </a:ln>
                </p:spPr>
              </p:pic>
            </p:oleObj>
          </a:graphicData>
        </a:graphic>
      </p:graphicFrame>
      <p:sp>
        <p:nvSpPr>
          <p:cNvPr id="530" name="TextShape 6"/>
          <p:cNvSpPr txBox="1"/>
          <p:nvPr/>
        </p:nvSpPr>
        <p:spPr>
          <a:xfrm>
            <a:off x="1097280" y="2560320"/>
            <a:ext cx="4114800" cy="346320"/>
          </a:xfrm>
          <a:prstGeom prst="rect">
            <a:avLst/>
          </a:prstGeom>
          <a:noFill/>
          <a:ln>
            <a:noFill/>
          </a:ln>
        </p:spPr>
      </p:sp>
      <p:sp>
        <p:nvSpPr>
          <p:cNvPr id="531" name="TextShape 7"/>
          <p:cNvSpPr txBox="1"/>
          <p:nvPr/>
        </p:nvSpPr>
        <p:spPr>
          <a:xfrm>
            <a:off x="457200" y="2651760"/>
            <a:ext cx="6309360" cy="386280"/>
          </a:xfrm>
          <a:prstGeom prst="rect">
            <a:avLst/>
          </a:prstGeom>
          <a:noFill/>
          <a:ln>
            <a:noFill/>
          </a:ln>
        </p:spPr>
        <p:txBody>
          <a:bodyPr lIns="90000" rIns="90000" tIns="45000" bIns="45000"/>
          <a:p>
            <a:pPr algn="ctr"/>
            <a:r>
              <a:rPr b="1" lang="en-US" sz="1050" spc="-1" strike="noStrike">
                <a:latin typeface="Times New Roman"/>
                <a:ea typeface="Lohit Devanagari"/>
              </a:rPr>
              <a:t>First 5 rows from 273, and first 5 categories as columns from 236 total categories</a:t>
            </a:r>
            <a:endParaRPr b="0" lang="en-US" sz="1050" spc="-1" strike="noStrike">
              <a:latin typeface="Arial"/>
            </a:endParaRPr>
          </a:p>
        </p:txBody>
      </p:sp>
      <p:sp>
        <p:nvSpPr>
          <p:cNvPr id="532" name="TextShape 8"/>
          <p:cNvSpPr txBox="1"/>
          <p:nvPr/>
        </p:nvSpPr>
        <p:spPr>
          <a:xfrm>
            <a:off x="550440" y="3038040"/>
            <a:ext cx="6107040" cy="1267920"/>
          </a:xfrm>
          <a:prstGeom prst="rect">
            <a:avLst/>
          </a:prstGeom>
          <a:noFill/>
          <a:ln>
            <a:noFill/>
          </a:ln>
        </p:spPr>
        <p:txBody>
          <a:bodyPr lIns="90000" rIns="90000" tIns="45000" bIns="45000"/>
          <a:p>
            <a:pPr algn="just"/>
            <a:r>
              <a:rPr b="0" lang="en-US" sz="1000" spc="-1" strike="noStrike">
                <a:solidFill>
                  <a:srgbClr val="000000"/>
                </a:solidFill>
                <a:latin typeface="News Cycle"/>
                <a:ea typeface="Liberation Serif;Times New Roman"/>
              </a:rPr>
              <a:t>In this project, Multidimensional Poverty Index (IPM) has a new categorical level: Low (0-10), Medium (10-20), HIGH (20-30) and very high &gt;30.</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p:txBody>
      </p:sp>
      <p:sp>
        <p:nvSpPr>
          <p:cNvPr id="533" name="TextShape 9"/>
          <p:cNvSpPr txBox="1"/>
          <p:nvPr/>
        </p:nvSpPr>
        <p:spPr>
          <a:xfrm>
            <a:off x="756360" y="4642920"/>
            <a:ext cx="5461560" cy="386280"/>
          </a:xfrm>
          <a:prstGeom prst="rect">
            <a:avLst/>
          </a:prstGeom>
          <a:noFill/>
          <a:ln>
            <a:noFill/>
          </a:ln>
        </p:spPr>
        <p:txBody>
          <a:bodyPr lIns="90000" rIns="90000" tIns="45000" bIns="45000"/>
          <a:p>
            <a:pPr algn="ctr"/>
            <a:r>
              <a:rPr b="1" lang="en-US" sz="1050" spc="-1" strike="noStrike">
                <a:latin typeface="Times New Roman"/>
                <a:ea typeface="Lohit Devanagari"/>
              </a:rPr>
              <a:t>First 5 rows from 277, categorical data from Multidimensional Poverty Index (IPM), by neighborhood</a:t>
            </a:r>
            <a:endParaRPr b="0" lang="en-US" sz="1050" spc="-1" strike="noStrike">
              <a:latin typeface="Arial"/>
            </a:endParaRPr>
          </a:p>
        </p:txBody>
      </p:sp>
      <p:pic>
        <p:nvPicPr>
          <p:cNvPr id="534" name="" descr=""/>
          <p:cNvPicPr/>
          <p:nvPr/>
        </p:nvPicPr>
        <p:blipFill>
          <a:blip r:embed="rId3"/>
          <a:srcRect l="12766" t="69134" r="38230" b="20187"/>
          <a:stretch/>
        </p:blipFill>
        <p:spPr>
          <a:xfrm>
            <a:off x="1188720" y="1828800"/>
            <a:ext cx="4663440" cy="731520"/>
          </a:xfrm>
          <a:prstGeom prst="rect">
            <a:avLst/>
          </a:prstGeom>
          <a:ln>
            <a:solidFill>
              <a:srgbClr val="3465a4"/>
            </a:solidFill>
          </a:ln>
        </p:spPr>
      </p:pic>
      <p:pic>
        <p:nvPicPr>
          <p:cNvPr id="535" name="" descr=""/>
          <p:cNvPicPr/>
          <p:nvPr/>
        </p:nvPicPr>
        <p:blipFill>
          <a:blip r:embed="rId4"/>
          <a:srcRect l="11767" t="46009" r="37228" b="23740"/>
          <a:stretch/>
        </p:blipFill>
        <p:spPr>
          <a:xfrm>
            <a:off x="1280160" y="3474720"/>
            <a:ext cx="4663080" cy="1168200"/>
          </a:xfrm>
          <a:prstGeom prst="rect">
            <a:avLst/>
          </a:prstGeom>
          <a:ln>
            <a:solidFill>
              <a:srgbClr val="3465a4"/>
            </a:solid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3.</a:t>
            </a:r>
            <a:br/>
            <a:r>
              <a:rPr b="0" lang="en-US" sz="3200" spc="-1" strike="noStrike">
                <a:solidFill>
                  <a:srgbClr val="0db8cc"/>
                </a:solidFill>
                <a:latin typeface="Oswald"/>
                <a:ea typeface="Oswald"/>
              </a:rPr>
              <a:t>METHODOLOGY</a:t>
            </a:r>
            <a:endParaRPr b="0" lang="en-US" sz="3200" spc="-1" strike="noStrike">
              <a:latin typeface="Arial"/>
            </a:endParaRPr>
          </a:p>
        </p:txBody>
      </p:sp>
      <p:sp>
        <p:nvSpPr>
          <p:cNvPr id="537"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3.1 EXPLORATORY ANALYSIS</a:t>
            </a:r>
            <a:endParaRPr b="0" lang="en-US" sz="3200" spc="-1" strike="noStrike">
              <a:latin typeface="Arial"/>
            </a:endParaRPr>
          </a:p>
        </p:txBody>
      </p:sp>
      <p:sp>
        <p:nvSpPr>
          <p:cNvPr id="539"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The amount of venues was about 4058 venues and 236 categories by 273 neighborhoods in Medellin city. In the next list, we have the top ten categories in the city.  </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40"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64859CC8-7B2F-448B-A0C3-B6CC6DEC744F}"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41" name="Object 4"/>
          <p:cNvGraphicFramePr/>
          <p:nvPr/>
        </p:nvGraphicFramePr>
        <p:xfrm>
          <a:off x="1884960" y="2057760"/>
          <a:ext cx="5416200" cy="1048680"/>
        </p:xfrm>
        <a:graphic>
          <a:graphicData uri="http://schemas.openxmlformats.org/presentationml/2006/ole">
            <p:oleObj r:id="rId1" spid="">
              <p:embed/>
              <p:pic>
                <p:nvPicPr>
                  <p:cNvPr id="542"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43" name="Object 5"/>
          <p:cNvGraphicFramePr/>
          <p:nvPr/>
        </p:nvGraphicFramePr>
        <p:xfrm>
          <a:off x="1884960" y="2057760"/>
          <a:ext cx="5416200" cy="1048680"/>
        </p:xfrm>
        <a:graphic>
          <a:graphicData uri="http://schemas.openxmlformats.org/presentationml/2006/ole">
            <p:oleObj r:id="rId2" spid="">
              <p:embed/>
              <p:pic>
                <p:nvPicPr>
                  <p:cNvPr id="544" name="" descr=""/>
                  <p:cNvPicPr/>
                  <p:nvPr/>
                </p:nvPicPr>
                <p:blipFill>
                  <a:blip r:embed=""/>
                  <a:stretch/>
                </p:blipFill>
                <p:spPr>
                  <a:xfrm>
                    <a:off x="1884960" y="2057760"/>
                    <a:ext cx="5416200" cy="1048680"/>
                  </a:xfrm>
                  <a:prstGeom prst="rect">
                    <a:avLst/>
                  </a:prstGeom>
                  <a:ln>
                    <a:noFill/>
                  </a:ln>
                </p:spPr>
              </p:pic>
            </p:oleObj>
          </a:graphicData>
        </a:graphic>
      </p:graphicFrame>
      <p:sp>
        <p:nvSpPr>
          <p:cNvPr id="545" name="TextShape 6"/>
          <p:cNvSpPr txBox="1"/>
          <p:nvPr/>
        </p:nvSpPr>
        <p:spPr>
          <a:xfrm>
            <a:off x="696600" y="4663440"/>
            <a:ext cx="5187240" cy="238680"/>
          </a:xfrm>
          <a:prstGeom prst="rect">
            <a:avLst/>
          </a:prstGeom>
          <a:noFill/>
          <a:ln>
            <a:noFill/>
          </a:ln>
        </p:spPr>
        <p:txBody>
          <a:bodyPr lIns="90000" rIns="90000" tIns="45000" bIns="45000"/>
          <a:p>
            <a:pPr algn="ctr"/>
            <a:r>
              <a:rPr b="1" lang="en-US" sz="1000" spc="-1" strike="noStrike">
                <a:latin typeface="Times New Roman"/>
                <a:ea typeface="Lohit Devanagari"/>
              </a:rPr>
              <a:t>Top ten categories in Medellin city.</a:t>
            </a:r>
            <a:endParaRPr b="0" lang="en-US" sz="1000" spc="-1" strike="noStrike">
              <a:latin typeface="Arial"/>
            </a:endParaRPr>
          </a:p>
        </p:txBody>
      </p:sp>
      <p:pic>
        <p:nvPicPr>
          <p:cNvPr id="546" name="" descr=""/>
          <p:cNvPicPr/>
          <p:nvPr/>
        </p:nvPicPr>
        <p:blipFill>
          <a:blip r:embed="rId3"/>
          <a:srcRect l="25765" t="28223" r="52230" b="14887"/>
          <a:stretch/>
        </p:blipFill>
        <p:spPr>
          <a:xfrm>
            <a:off x="2286000" y="1739520"/>
            <a:ext cx="2011320" cy="2923920"/>
          </a:xfrm>
          <a:prstGeom prst="rect">
            <a:avLst/>
          </a:prstGeom>
          <a:ln>
            <a:solidFill>
              <a:srgbClr val="3465a4"/>
            </a:solid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3.1 EXPLORATORY ANALYSIS</a:t>
            </a:r>
            <a:endParaRPr b="0" lang="en-US" sz="3200" spc="-1" strike="noStrike">
              <a:latin typeface="Arial"/>
            </a:endParaRPr>
          </a:p>
        </p:txBody>
      </p:sp>
      <p:sp>
        <p:nvSpPr>
          <p:cNvPr id="548" name="CustomShape 2"/>
          <p:cNvSpPr/>
          <p:nvPr/>
        </p:nvSpPr>
        <p:spPr>
          <a:xfrm>
            <a:off x="550440" y="1353960"/>
            <a:ext cx="255852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Multidimensional Poverty </a:t>
            </a:r>
            <a:r>
              <a:rPr b="0" lang="en-US" sz="1000" spc="-1" strike="noStrike">
                <a:solidFill>
                  <a:srgbClr val="000000"/>
                </a:solidFill>
                <a:latin typeface="News Cycle"/>
                <a:ea typeface="Liberation Serif;Times New Roman"/>
              </a:rPr>
              <a:t>Index (IPM) has a </a:t>
            </a:r>
            <a:r>
              <a:rPr b="0" lang="en-US" sz="1000" spc="-1" strike="noStrike">
                <a:solidFill>
                  <a:srgbClr val="000000"/>
                </a:solidFill>
                <a:latin typeface="News Cycle"/>
                <a:ea typeface="Liberation Serif;Times New Roman"/>
              </a:rPr>
              <a:t>classification from Low to </a:t>
            </a:r>
            <a:r>
              <a:rPr b="0" lang="en-US" sz="1000" spc="-1" strike="noStrike">
                <a:solidFill>
                  <a:srgbClr val="000000"/>
                </a:solidFill>
                <a:latin typeface="News Cycle"/>
                <a:ea typeface="Liberation Serif;Times New Roman"/>
              </a:rPr>
              <a:t>very high, according to the </a:t>
            </a:r>
            <a:r>
              <a:rPr b="0" lang="en-US" sz="1000" spc="-1" strike="noStrike">
                <a:solidFill>
                  <a:srgbClr val="000000"/>
                </a:solidFill>
                <a:latin typeface="News Cycle"/>
                <a:ea typeface="Liberation Serif;Times New Roman"/>
              </a:rPr>
              <a:t>all 273 neighborhoods, Low </a:t>
            </a:r>
            <a:r>
              <a:rPr b="0" lang="en-US" sz="1000" spc="-1" strike="noStrike">
                <a:solidFill>
                  <a:srgbClr val="000000"/>
                </a:solidFill>
                <a:latin typeface="News Cycle"/>
                <a:ea typeface="Liberation Serif;Times New Roman"/>
              </a:rPr>
              <a:t>is the most frequent 129, </a:t>
            </a:r>
            <a:r>
              <a:rPr b="0" lang="en-US" sz="1000" spc="-1" strike="noStrike">
                <a:solidFill>
                  <a:srgbClr val="000000"/>
                </a:solidFill>
                <a:latin typeface="News Cycle"/>
                <a:ea typeface="Liberation Serif;Times New Roman"/>
              </a:rPr>
              <a:t>Medium 80, High 46, and </a:t>
            </a:r>
            <a:r>
              <a:rPr b="0" lang="en-US" sz="1000" spc="-1" strike="noStrike">
                <a:solidFill>
                  <a:srgbClr val="000000"/>
                </a:solidFill>
                <a:latin typeface="News Cycle"/>
                <a:ea typeface="Liberation Serif;Times New Roman"/>
              </a:rPr>
              <a:t>Very high 18. Fortunately </a:t>
            </a:r>
            <a:r>
              <a:rPr b="0" lang="en-US" sz="1000" spc="-1" strike="noStrike">
                <a:solidFill>
                  <a:srgbClr val="000000"/>
                </a:solidFill>
                <a:latin typeface="News Cycle"/>
                <a:ea typeface="Liberation Serif;Times New Roman"/>
              </a:rPr>
              <a:t>about 76 % of neighborhood </a:t>
            </a:r>
            <a:r>
              <a:rPr b="0" lang="en-US" sz="1000" spc="-1" strike="noStrike">
                <a:solidFill>
                  <a:srgbClr val="000000"/>
                </a:solidFill>
                <a:latin typeface="News Cycle"/>
                <a:ea typeface="Liberation Serif;Times New Roman"/>
              </a:rPr>
              <a:t>are low to medium values </a:t>
            </a:r>
            <a:r>
              <a:rPr b="0" lang="en-US" sz="1000" spc="-1" strike="noStrike">
                <a:solidFill>
                  <a:srgbClr val="000000"/>
                </a:solidFill>
                <a:latin typeface="News Cycle"/>
                <a:ea typeface="Liberation Serif;Times New Roman"/>
              </a:rPr>
              <a:t>from urban zones. </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49"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053AECA7-19EC-47F7-9DF5-B88FB3E93EE6}"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50" name="Object 4"/>
          <p:cNvGraphicFramePr/>
          <p:nvPr/>
        </p:nvGraphicFramePr>
        <p:xfrm>
          <a:off x="1884960" y="2057760"/>
          <a:ext cx="5416200" cy="1048680"/>
        </p:xfrm>
        <a:graphic>
          <a:graphicData uri="http://schemas.openxmlformats.org/presentationml/2006/ole">
            <p:oleObj r:id="rId1" spid="">
              <p:embed/>
              <p:pic>
                <p:nvPicPr>
                  <p:cNvPr id="551"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52" name="Object 5"/>
          <p:cNvGraphicFramePr/>
          <p:nvPr/>
        </p:nvGraphicFramePr>
        <p:xfrm>
          <a:off x="1884960" y="2057760"/>
          <a:ext cx="5416200" cy="1048680"/>
        </p:xfrm>
        <a:graphic>
          <a:graphicData uri="http://schemas.openxmlformats.org/presentationml/2006/ole">
            <p:oleObj r:id="rId2" spid="">
              <p:embed/>
              <p:pic>
                <p:nvPicPr>
                  <p:cNvPr id="553" name="" descr=""/>
                  <p:cNvPicPr/>
                  <p:nvPr/>
                </p:nvPicPr>
                <p:blipFill>
                  <a:blip r:embed=""/>
                  <a:stretch/>
                </p:blipFill>
                <p:spPr>
                  <a:xfrm>
                    <a:off x="1884960" y="2057760"/>
                    <a:ext cx="5416200" cy="1048680"/>
                  </a:xfrm>
                  <a:prstGeom prst="rect">
                    <a:avLst/>
                  </a:prstGeom>
                  <a:ln>
                    <a:noFill/>
                  </a:ln>
                </p:spPr>
              </p:pic>
            </p:oleObj>
          </a:graphicData>
        </a:graphic>
      </p:graphicFrame>
      <p:sp>
        <p:nvSpPr>
          <p:cNvPr id="554" name="TextShape 6"/>
          <p:cNvSpPr txBox="1"/>
          <p:nvPr/>
        </p:nvSpPr>
        <p:spPr>
          <a:xfrm>
            <a:off x="3017520" y="4663440"/>
            <a:ext cx="3907080" cy="386280"/>
          </a:xfrm>
          <a:prstGeom prst="rect">
            <a:avLst/>
          </a:prstGeom>
          <a:noFill/>
          <a:ln>
            <a:noFill/>
          </a:ln>
        </p:spPr>
        <p:txBody>
          <a:bodyPr lIns="90000" rIns="90000" tIns="45000" bIns="45000"/>
          <a:p>
            <a:pPr algn="ctr"/>
            <a:r>
              <a:rPr b="1" lang="en-US" sz="1050" spc="-1" strike="noStrike">
                <a:latin typeface="Times New Roman"/>
                <a:ea typeface="Lohit Devanagari"/>
              </a:rPr>
              <a:t>Poverty level by number of neighborhoods. Low and Medium have about 76% of total neighborhoods.</a:t>
            </a:r>
            <a:endParaRPr b="0" lang="en-US" sz="1050" spc="-1" strike="noStrike">
              <a:latin typeface="Arial"/>
            </a:endParaRPr>
          </a:p>
        </p:txBody>
      </p:sp>
      <p:pic>
        <p:nvPicPr>
          <p:cNvPr id="555" name="" descr=""/>
          <p:cNvPicPr/>
          <p:nvPr/>
        </p:nvPicPr>
        <p:blipFill>
          <a:blip r:embed="rId3"/>
          <a:stretch/>
        </p:blipFill>
        <p:spPr>
          <a:xfrm>
            <a:off x="3182040" y="1316880"/>
            <a:ext cx="3675960" cy="3346560"/>
          </a:xfrm>
          <a:prstGeom prst="rect">
            <a:avLst/>
          </a:prstGeom>
          <a:ln>
            <a:solidFill>
              <a:srgbClr val="3465a4"/>
            </a:solid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3.1 EXPLORATORY ANALYSIS</a:t>
            </a:r>
            <a:endParaRPr b="0" lang="en-US" sz="3200" spc="-1" strike="noStrike">
              <a:latin typeface="Arial"/>
            </a:endParaRPr>
          </a:p>
        </p:txBody>
      </p:sp>
      <p:sp>
        <p:nvSpPr>
          <p:cNvPr id="557" name="CustomShape 2"/>
          <p:cNvSpPr/>
          <p:nvPr/>
        </p:nvSpPr>
        <p:spPr>
          <a:xfrm>
            <a:off x="550440" y="1353960"/>
            <a:ext cx="23756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Making Pearson correlation between venues categories and Multidimensional Poverty Index (IPM) , with about 7 to 30% in Pearson values for positive and negatives top 15 correlations</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58"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32B25B9E-663B-45B7-BE8C-8FB1415315DB}"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59" name="Object 4"/>
          <p:cNvGraphicFramePr/>
          <p:nvPr/>
        </p:nvGraphicFramePr>
        <p:xfrm>
          <a:off x="1884960" y="2057760"/>
          <a:ext cx="5416200" cy="1048680"/>
        </p:xfrm>
        <a:graphic>
          <a:graphicData uri="http://schemas.openxmlformats.org/presentationml/2006/ole">
            <p:oleObj r:id="rId1" spid="">
              <p:embed/>
              <p:pic>
                <p:nvPicPr>
                  <p:cNvPr id="560"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61" name="Object 5"/>
          <p:cNvGraphicFramePr/>
          <p:nvPr/>
        </p:nvGraphicFramePr>
        <p:xfrm>
          <a:off x="1884960" y="2057760"/>
          <a:ext cx="5416200" cy="1048680"/>
        </p:xfrm>
        <a:graphic>
          <a:graphicData uri="http://schemas.openxmlformats.org/presentationml/2006/ole">
            <p:oleObj r:id="rId2" spid="">
              <p:embed/>
              <p:pic>
                <p:nvPicPr>
                  <p:cNvPr id="562" name="" descr=""/>
                  <p:cNvPicPr/>
                  <p:nvPr/>
                </p:nvPicPr>
                <p:blipFill>
                  <a:blip r:embed=""/>
                  <a:stretch/>
                </p:blipFill>
                <p:spPr>
                  <a:xfrm>
                    <a:off x="1884960" y="2057760"/>
                    <a:ext cx="5416200" cy="1048680"/>
                  </a:xfrm>
                  <a:prstGeom prst="rect">
                    <a:avLst/>
                  </a:prstGeom>
                  <a:ln>
                    <a:noFill/>
                  </a:ln>
                </p:spPr>
              </p:pic>
            </p:oleObj>
          </a:graphicData>
        </a:graphic>
      </p:graphicFrame>
      <p:sp>
        <p:nvSpPr>
          <p:cNvPr id="563" name="TextShape 6"/>
          <p:cNvSpPr txBox="1"/>
          <p:nvPr/>
        </p:nvSpPr>
        <p:spPr>
          <a:xfrm>
            <a:off x="3017520" y="4663440"/>
            <a:ext cx="3907080" cy="386280"/>
          </a:xfrm>
          <a:prstGeom prst="rect">
            <a:avLst/>
          </a:prstGeom>
          <a:noFill/>
          <a:ln>
            <a:noFill/>
          </a:ln>
        </p:spPr>
        <p:txBody>
          <a:bodyPr lIns="90000" rIns="90000" tIns="45000" bIns="45000"/>
          <a:p>
            <a:pPr algn="ctr"/>
            <a:r>
              <a:rPr b="1" lang="en-US" sz="1050" spc="-1" strike="noStrike">
                <a:latin typeface="Times New Roman"/>
                <a:ea typeface="Lohit Devanagari"/>
              </a:rPr>
              <a:t>Positive and negative Pearson correlation 30 categories with Multidimensional Poverty Index (IPM)</a:t>
            </a:r>
            <a:endParaRPr b="0" lang="en-US" sz="1050" spc="-1" strike="noStrike">
              <a:latin typeface="Arial"/>
            </a:endParaRPr>
          </a:p>
        </p:txBody>
      </p:sp>
      <p:graphicFrame>
        <p:nvGraphicFramePr>
          <p:cNvPr id="564" name="Table 7"/>
          <p:cNvGraphicFramePr/>
          <p:nvPr/>
        </p:nvGraphicFramePr>
        <p:xfrm>
          <a:off x="3017520" y="1188720"/>
          <a:ext cx="3773160" cy="3383280"/>
        </p:xfrm>
        <a:graphic>
          <a:graphicData uri="http://schemas.openxmlformats.org/drawingml/2006/table">
            <a:tbl>
              <a:tblPr/>
              <a:tblGrid>
                <a:gridCol w="1141920"/>
                <a:gridCol w="743400"/>
                <a:gridCol w="1203120"/>
                <a:gridCol w="685080"/>
              </a:tblGrid>
              <a:tr h="179640">
                <a:tc>
                  <a:txBody>
                    <a:bodyPr lIns="90000" rIns="90000" tIns="46800" bIns="46800"/>
                    <a:p>
                      <a:pPr algn="ctr"/>
                      <a:r>
                        <a:rPr b="1" lang="en-US" sz="600" spc="-1" strike="noStrike">
                          <a:latin typeface="Arial"/>
                        </a:rPr>
                        <a:t>Positive </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1" lang="en-US" sz="600" spc="-1" strike="noStrike">
                          <a:latin typeface="Arial"/>
                        </a:rPr>
                        <a:t>IPM</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1" lang="en-US" sz="600" spc="-1" strike="noStrike">
                          <a:latin typeface="Arial"/>
                        </a:rPr>
                        <a:t>Negative</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1" lang="en-US" sz="600" spc="-1" strike="noStrike">
                          <a:latin typeface="Arial"/>
                        </a:rPr>
                        <a:t>IPM</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200520">
                <a:tc>
                  <a:txBody>
                    <a:bodyPr lIns="90000" rIns="90000" tIns="46800" bIns="46800"/>
                    <a:p>
                      <a:pPr algn="ctr"/>
                      <a:r>
                        <a:rPr b="1" lang="en-US" sz="600" spc="-1" strike="noStrike">
                          <a:latin typeface="Arial"/>
                        </a:rPr>
                        <a:t>Categories</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1" lang="en-US" sz="600" spc="-1" strike="noStrike">
                          <a:latin typeface="Arial"/>
                        </a:rPr>
                        <a:t>Pearson</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1" lang="en-US" sz="600" spc="-1" strike="noStrike">
                          <a:latin typeface="Arial"/>
                        </a:rPr>
                        <a:t>Categories</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1" lang="en-US" sz="600" spc="-1" strike="noStrike">
                          <a:latin typeface="Arial"/>
                        </a:rPr>
                        <a:t>Pearson</a:t>
                      </a:r>
                      <a:endParaRPr b="1"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Cable Car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0,325716</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Pizza Place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-0,317615</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Print Shop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0,242016</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Supermarket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-0,306148</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Rental Service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0,163193</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Burger Joint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-0,303793</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Construction &amp; Landscaping</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0,129225</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Mexican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-0,284867</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Locksmith</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0,127111</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-0,260067</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Other Great Outdoors</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0,12428</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Gym / Fitness Center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-0,247494</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Playground</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0,119828</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Bar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-0,24739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Mountain</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0,1109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Italian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-0,239921</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Science Museum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0,108608</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Gym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-0,239022</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Summer Camp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0,095169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Shopping Mall</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-0,238117</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Soccer Field</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0,095079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Steakhouse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-0,232709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Campground</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0,082331</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Bakery</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-0,229419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Aquarium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0,07931</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Fast Food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-0,225579</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200520">
                <a:tc>
                  <a:txBody>
                    <a:bodyPr lIns="90000" rIns="90000" tIns="46800" bIns="46800"/>
                    <a:p>
                      <a:pPr algn="ctr"/>
                      <a:r>
                        <a:rPr b="0" lang="en-US" sz="600" spc="-1" strike="noStrike">
                          <a:latin typeface="Arial"/>
                        </a:rPr>
                        <a:t>Planetarium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0,078812</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Hotel</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-0,215947</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95840">
                <a:tc>
                  <a:txBody>
                    <a:bodyPr lIns="90000" rIns="90000" tIns="46800" bIns="46800"/>
                    <a:p>
                      <a:pPr algn="ctr"/>
                      <a:r>
                        <a:rPr b="0" lang="en-US" sz="600" spc="-1" strike="noStrike">
                          <a:latin typeface="Arial"/>
                        </a:rPr>
                        <a:t>Mobile Phone Shop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0,074887</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Seafood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US" sz="600" spc="-1" strike="noStrike">
                          <a:latin typeface="Arial"/>
                        </a:rPr>
                        <a:t>-0,213963</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3.2 PREDICTIVE MODELING</a:t>
            </a:r>
            <a:endParaRPr b="0" lang="en-US" sz="3200" spc="-1" strike="noStrike">
              <a:latin typeface="Arial"/>
            </a:endParaRPr>
          </a:p>
        </p:txBody>
      </p:sp>
      <p:sp>
        <p:nvSpPr>
          <p:cNvPr id="566" name="CustomShape 2"/>
          <p:cNvSpPr/>
          <p:nvPr/>
        </p:nvSpPr>
        <p:spPr>
          <a:xfrm>
            <a:off x="550440" y="1353960"/>
            <a:ext cx="274140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Using  first 25 from 30 </a:t>
            </a:r>
            <a:r>
              <a:rPr b="0" lang="en-US" sz="1000" spc="-1" strike="noStrike">
                <a:solidFill>
                  <a:srgbClr val="000000"/>
                </a:solidFill>
                <a:latin typeface="News Cycle"/>
                <a:ea typeface="Liberation Serif;Times New Roman"/>
              </a:rPr>
              <a:t>categorical data get </a:t>
            </a:r>
            <a:r>
              <a:rPr b="0" lang="en-US" sz="1000" spc="-1" strike="noStrike">
                <a:solidFill>
                  <a:srgbClr val="000000"/>
                </a:solidFill>
                <a:latin typeface="News Cycle"/>
                <a:ea typeface="Liberation Serif;Times New Roman"/>
              </a:rPr>
              <a:t>the best results</a:t>
            </a:r>
            <a:endParaRPr b="0" lang="en-US" sz="1000" spc="-1" strike="noStrike">
              <a:latin typeface="Arial"/>
            </a:endParaRPr>
          </a:p>
          <a:p>
            <a:pPr algn="just"/>
            <a:r>
              <a:rPr b="0" lang="en-US" sz="1000" spc="-1" strike="noStrike">
                <a:solidFill>
                  <a:srgbClr val="000000"/>
                </a:solidFill>
                <a:latin typeface="News Cycle"/>
                <a:ea typeface="Liberation Serif;Times New Roman"/>
              </a:rPr>
              <a:t>Several kind of </a:t>
            </a:r>
            <a:r>
              <a:rPr b="0" lang="en-US" sz="1000" spc="-1" strike="noStrike">
                <a:solidFill>
                  <a:srgbClr val="000000"/>
                </a:solidFill>
                <a:latin typeface="News Cycle"/>
                <a:ea typeface="Liberation Serif;Times New Roman"/>
              </a:rPr>
              <a:t>algorithms were used </a:t>
            </a:r>
            <a:r>
              <a:rPr b="0" lang="en-US" sz="1000" spc="-1" strike="noStrike">
                <a:solidFill>
                  <a:srgbClr val="000000"/>
                </a:solidFill>
                <a:latin typeface="News Cycle"/>
                <a:ea typeface="Liberation Serif;Times New Roman"/>
              </a:rPr>
              <a:t>in this study starting </a:t>
            </a:r>
            <a:r>
              <a:rPr b="0" lang="en-US" sz="1000" spc="-1" strike="noStrike">
                <a:solidFill>
                  <a:srgbClr val="000000"/>
                </a:solidFill>
                <a:latin typeface="News Cycle"/>
                <a:ea typeface="Liberation Serif;Times New Roman"/>
              </a:rPr>
              <a:t>with K-Nearest </a:t>
            </a:r>
            <a:r>
              <a:rPr b="0" lang="en-US" sz="1000" spc="-1" strike="noStrike">
                <a:solidFill>
                  <a:srgbClr val="000000"/>
                </a:solidFill>
                <a:latin typeface="News Cycle"/>
                <a:ea typeface="Liberation Serif;Times New Roman"/>
              </a:rPr>
              <a:t>Neighbors, Decision </a:t>
            </a:r>
            <a:r>
              <a:rPr b="0" lang="en-US" sz="1000" spc="-1" strike="noStrike">
                <a:solidFill>
                  <a:srgbClr val="000000"/>
                </a:solidFill>
                <a:latin typeface="News Cycle"/>
                <a:ea typeface="Liberation Serif;Times New Roman"/>
              </a:rPr>
              <a:t>Tree, Support Vector </a:t>
            </a:r>
            <a:r>
              <a:rPr b="0" lang="en-US" sz="1000" spc="-1" strike="noStrike">
                <a:solidFill>
                  <a:srgbClr val="000000"/>
                </a:solidFill>
                <a:latin typeface="News Cycle"/>
                <a:ea typeface="Liberation Serif;Times New Roman"/>
              </a:rPr>
              <a:t>Machine Evaluation </a:t>
            </a:r>
            <a:r>
              <a:rPr b="0" lang="en-US" sz="1000" spc="-1" strike="noStrike">
                <a:solidFill>
                  <a:srgbClr val="000000"/>
                </a:solidFill>
                <a:latin typeface="News Cycle"/>
                <a:ea typeface="Liberation Serif;Times New Roman"/>
              </a:rPr>
              <a:t>and Logistic </a:t>
            </a:r>
            <a:r>
              <a:rPr b="0" lang="en-US" sz="1000" spc="-1" strike="noStrike">
                <a:solidFill>
                  <a:srgbClr val="000000"/>
                </a:solidFill>
                <a:latin typeface="News Cycle"/>
                <a:ea typeface="Liberation Serif;Times New Roman"/>
              </a:rPr>
              <a:t>Regression.</a:t>
            </a:r>
            <a:endParaRPr b="0" lang="en-US" sz="1000" spc="-1" strike="noStrike">
              <a:latin typeface="Arial"/>
            </a:endParaRPr>
          </a:p>
          <a:p>
            <a:pPr algn="just"/>
            <a:r>
              <a:rPr b="1" lang="en-US" sz="1050" spc="-1" strike="noStrike">
                <a:solidFill>
                  <a:srgbClr val="000000"/>
                </a:solidFill>
                <a:latin typeface="News Cycle"/>
                <a:ea typeface="Liberation Serif;Times New Roman"/>
              </a:rPr>
              <a:t>K-Nearest </a:t>
            </a:r>
            <a:r>
              <a:rPr b="1" lang="en-US" sz="1050" spc="-1" strike="noStrike">
                <a:solidFill>
                  <a:srgbClr val="000000"/>
                </a:solidFill>
                <a:latin typeface="News Cycle"/>
                <a:ea typeface="Liberation Serif;Times New Roman"/>
              </a:rPr>
              <a:t>Neighbors</a:t>
            </a:r>
            <a:r>
              <a:rPr b="0" lang="en-US" sz="1050" spc="-1" strike="noStrike">
                <a:solidFill>
                  <a:srgbClr val="000000"/>
                </a:solidFill>
                <a:latin typeface="News Cycle"/>
                <a:ea typeface="Liberation Serif;Times New Roman"/>
              </a:rPr>
              <a:t> is an </a:t>
            </a:r>
            <a:r>
              <a:rPr b="0" lang="en-US" sz="1050" spc="-1" strike="noStrike">
                <a:solidFill>
                  <a:srgbClr val="000000"/>
                </a:solidFill>
                <a:latin typeface="News Cycle"/>
                <a:ea typeface="Liberation Serif;Times New Roman"/>
              </a:rPr>
              <a:t>algorithm for </a:t>
            </a:r>
            <a:r>
              <a:rPr b="0" lang="en-US" sz="1050" spc="-1" strike="noStrike">
                <a:solidFill>
                  <a:srgbClr val="000000"/>
                </a:solidFill>
                <a:latin typeface="News Cycle"/>
                <a:ea typeface="Liberation Serif;Times New Roman"/>
              </a:rPr>
              <a:t>supervised learning. </a:t>
            </a:r>
            <a:r>
              <a:rPr b="0" lang="en-US" sz="1050" spc="-1" strike="noStrike">
                <a:solidFill>
                  <a:srgbClr val="000000"/>
                </a:solidFill>
                <a:latin typeface="News Cycle"/>
                <a:ea typeface="Liberation Serif;Times New Roman"/>
              </a:rPr>
              <a:t>Where the data is </a:t>
            </a:r>
            <a:r>
              <a:rPr b="0" lang="en-US" sz="1050" spc="-1" strike="noStrike">
                <a:solidFill>
                  <a:srgbClr val="000000"/>
                </a:solidFill>
                <a:latin typeface="News Cycle"/>
                <a:ea typeface="Liberation Serif;Times New Roman"/>
              </a:rPr>
              <a:t>'trained' with data </a:t>
            </a:r>
            <a:r>
              <a:rPr b="0" lang="en-US" sz="1050" spc="-1" strike="noStrike">
                <a:solidFill>
                  <a:srgbClr val="000000"/>
                </a:solidFill>
                <a:latin typeface="News Cycle"/>
                <a:ea typeface="Liberation Serif;Times New Roman"/>
              </a:rPr>
              <a:t>points </a:t>
            </a:r>
            <a:r>
              <a:rPr b="0" lang="en-US" sz="1050" spc="-1" strike="noStrike">
                <a:solidFill>
                  <a:srgbClr val="000000"/>
                </a:solidFill>
                <a:latin typeface="News Cycle"/>
                <a:ea typeface="Liberation Serif;Times New Roman"/>
              </a:rPr>
              <a:t>corresponding to </a:t>
            </a:r>
            <a:r>
              <a:rPr b="0" lang="en-US" sz="1050" spc="-1" strike="noStrike">
                <a:solidFill>
                  <a:srgbClr val="000000"/>
                </a:solidFill>
                <a:latin typeface="News Cycle"/>
                <a:ea typeface="Liberation Serif;Times New Roman"/>
              </a:rPr>
              <a:t>their classification. </a:t>
            </a:r>
            <a:r>
              <a:rPr b="0" lang="en-US" sz="1050" spc="-1" strike="noStrike">
                <a:solidFill>
                  <a:srgbClr val="000000"/>
                </a:solidFill>
                <a:latin typeface="News Cycle"/>
                <a:ea typeface="Liberation Serif;Times New Roman"/>
              </a:rPr>
              <a:t>Once a point is to be </a:t>
            </a:r>
            <a:r>
              <a:rPr b="0" lang="en-US" sz="1050" spc="-1" strike="noStrike">
                <a:solidFill>
                  <a:srgbClr val="000000"/>
                </a:solidFill>
                <a:latin typeface="News Cycle"/>
                <a:ea typeface="Liberation Serif;Times New Roman"/>
              </a:rPr>
              <a:t>predicted, it takes </a:t>
            </a:r>
            <a:r>
              <a:rPr b="0" lang="en-US" sz="1050" spc="-1" strike="noStrike">
                <a:solidFill>
                  <a:srgbClr val="000000"/>
                </a:solidFill>
                <a:latin typeface="News Cycle"/>
                <a:ea typeface="Liberation Serif;Times New Roman"/>
              </a:rPr>
              <a:t>into account the 'K' </a:t>
            </a:r>
            <a:r>
              <a:rPr b="0" lang="en-US" sz="1050" spc="-1" strike="noStrike">
                <a:solidFill>
                  <a:srgbClr val="000000"/>
                </a:solidFill>
                <a:latin typeface="News Cycle"/>
                <a:ea typeface="Liberation Serif;Times New Roman"/>
              </a:rPr>
              <a:t>nearest points to it </a:t>
            </a:r>
            <a:r>
              <a:rPr b="0" lang="en-US" sz="1050" spc="-1" strike="noStrike">
                <a:solidFill>
                  <a:srgbClr val="000000"/>
                </a:solidFill>
                <a:latin typeface="News Cycle"/>
                <a:ea typeface="Liberation Serif;Times New Roman"/>
              </a:rPr>
              <a:t>to determine it´s </a:t>
            </a:r>
            <a:r>
              <a:rPr b="0" lang="en-US" sz="1050" spc="-1" strike="noStrike">
                <a:solidFill>
                  <a:srgbClr val="000000"/>
                </a:solidFill>
                <a:latin typeface="News Cycle"/>
                <a:ea typeface="Liberation Serif;Times New Roman"/>
              </a:rPr>
              <a:t>classification (1). </a:t>
            </a:r>
            <a:r>
              <a:rPr b="0" lang="en-US" sz="1050" spc="-1" strike="noStrike">
                <a:solidFill>
                  <a:srgbClr val="000000"/>
                </a:solidFill>
                <a:latin typeface="News Cycle"/>
                <a:ea typeface="Liberation Serif;Times New Roman"/>
              </a:rPr>
              <a:t>With early 30 </a:t>
            </a:r>
            <a:r>
              <a:rPr b="0" lang="en-US" sz="1050" spc="-1" strike="noStrike">
                <a:solidFill>
                  <a:srgbClr val="000000"/>
                </a:solidFill>
                <a:latin typeface="News Cycle"/>
                <a:ea typeface="Liberation Serif;Times New Roman"/>
              </a:rPr>
              <a:t>categories the best </a:t>
            </a:r>
            <a:r>
              <a:rPr b="0" lang="en-US" sz="1050" spc="-1" strike="noStrike">
                <a:solidFill>
                  <a:srgbClr val="000000"/>
                </a:solidFill>
                <a:latin typeface="News Cycle"/>
                <a:ea typeface="Liberation Serif;Times New Roman"/>
              </a:rPr>
              <a:t>result was using the </a:t>
            </a:r>
            <a:r>
              <a:rPr b="0" lang="en-US" sz="1050" spc="-1" strike="noStrike">
                <a:solidFill>
                  <a:srgbClr val="000000"/>
                </a:solidFill>
                <a:latin typeface="News Cycle"/>
                <a:ea typeface="Liberation Serif;Times New Roman"/>
              </a:rPr>
              <a:t>first 25 categories </a:t>
            </a:r>
            <a:r>
              <a:rPr b="0" lang="en-US" sz="1050" spc="-1" strike="noStrike">
                <a:solidFill>
                  <a:srgbClr val="000000"/>
                </a:solidFill>
                <a:latin typeface="News Cycle"/>
                <a:ea typeface="Liberation Serif;Times New Roman"/>
              </a:rPr>
              <a:t>and the accuracy </a:t>
            </a:r>
            <a:r>
              <a:rPr b="0" lang="en-US" sz="1050" spc="-1" strike="noStrike">
                <a:solidFill>
                  <a:srgbClr val="000000"/>
                </a:solidFill>
                <a:latin typeface="News Cycle"/>
                <a:ea typeface="Liberation Serif;Times New Roman"/>
              </a:rPr>
              <a:t>from 0,74 to K=6.</a:t>
            </a:r>
            <a:endParaRPr b="0" lang="en-US" sz="1050" spc="-1" strike="noStrike">
              <a:latin typeface="Arial"/>
            </a:endParaRPr>
          </a:p>
          <a:p>
            <a:pPr algn="just"/>
            <a:r>
              <a:rPr b="0" lang="en-US" sz="1050" spc="-1" strike="noStrike">
                <a:solidFill>
                  <a:srgbClr val="000000"/>
                </a:solidFill>
                <a:latin typeface="News Cycle"/>
                <a:ea typeface="Liberation Serif;Times New Roman"/>
              </a:rPr>
              <a:t>Training with 80% </a:t>
            </a:r>
            <a:r>
              <a:rPr b="0" lang="en-US" sz="1050" spc="-1" strike="noStrike">
                <a:solidFill>
                  <a:srgbClr val="000000"/>
                </a:solidFill>
                <a:latin typeface="News Cycle"/>
                <a:ea typeface="Liberation Serif;Times New Roman"/>
              </a:rPr>
              <a:t>and test with 20%, </a:t>
            </a:r>
            <a:r>
              <a:rPr b="0" lang="en-US" sz="1050" spc="-1" strike="noStrike">
                <a:solidFill>
                  <a:srgbClr val="000000"/>
                </a:solidFill>
                <a:latin typeface="News Cycle"/>
                <a:ea typeface="Liberation Serif;Times New Roman"/>
              </a:rPr>
              <a:t>and random state = </a:t>
            </a:r>
            <a:r>
              <a:rPr b="0" lang="en-US" sz="1050" spc="-1" strike="noStrike">
                <a:solidFill>
                  <a:srgbClr val="000000"/>
                </a:solidFill>
                <a:latin typeface="News Cycle"/>
                <a:ea typeface="Liberation Serif;Times New Roman"/>
              </a:rPr>
              <a:t>5.</a:t>
            </a:r>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nSpc>
                <a:spcPct val="115000"/>
              </a:lnSpc>
              <a:spcBef>
                <a:spcPts val="799"/>
              </a:spcBef>
              <a:spcAft>
                <a:spcPts val="799"/>
              </a:spcAft>
            </a:pPr>
            <a:endParaRPr b="0" lang="en-US" sz="1050" spc="-1" strike="noStrike">
              <a:latin typeface="Arial"/>
            </a:endParaRPr>
          </a:p>
        </p:txBody>
      </p:sp>
      <p:sp>
        <p:nvSpPr>
          <p:cNvPr id="567"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3AC74DE0-C82D-421E-8CA3-FFDD9B304587}"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68" name="Object 4"/>
          <p:cNvGraphicFramePr/>
          <p:nvPr/>
        </p:nvGraphicFramePr>
        <p:xfrm>
          <a:off x="1884960" y="2057760"/>
          <a:ext cx="5416200" cy="1048680"/>
        </p:xfrm>
        <a:graphic>
          <a:graphicData uri="http://schemas.openxmlformats.org/presentationml/2006/ole">
            <p:oleObj r:id="rId1" spid="">
              <p:embed/>
              <p:pic>
                <p:nvPicPr>
                  <p:cNvPr id="569"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70" name="Object 5"/>
          <p:cNvGraphicFramePr/>
          <p:nvPr/>
        </p:nvGraphicFramePr>
        <p:xfrm>
          <a:off x="1884960" y="2057760"/>
          <a:ext cx="5416200" cy="1048680"/>
        </p:xfrm>
        <a:graphic>
          <a:graphicData uri="http://schemas.openxmlformats.org/presentationml/2006/ole">
            <p:oleObj r:id="rId2" spid="">
              <p:embed/>
              <p:pic>
                <p:nvPicPr>
                  <p:cNvPr id="571" name="" descr=""/>
                  <p:cNvPicPr/>
                  <p:nvPr/>
                </p:nvPicPr>
                <p:blipFill>
                  <a:blip r:embed=""/>
                  <a:stretch/>
                </p:blipFill>
                <p:spPr>
                  <a:xfrm>
                    <a:off x="1884960" y="2057760"/>
                    <a:ext cx="5416200" cy="1048680"/>
                  </a:xfrm>
                  <a:prstGeom prst="rect">
                    <a:avLst/>
                  </a:prstGeom>
                  <a:ln>
                    <a:noFill/>
                  </a:ln>
                </p:spPr>
              </p:pic>
            </p:oleObj>
          </a:graphicData>
        </a:graphic>
      </p:graphicFrame>
      <p:sp>
        <p:nvSpPr>
          <p:cNvPr id="572" name="TextShape 6"/>
          <p:cNvSpPr txBox="1"/>
          <p:nvPr/>
        </p:nvSpPr>
        <p:spPr>
          <a:xfrm>
            <a:off x="3865320" y="4297680"/>
            <a:ext cx="2718360" cy="370440"/>
          </a:xfrm>
          <a:prstGeom prst="rect">
            <a:avLst/>
          </a:prstGeom>
          <a:noFill/>
          <a:ln>
            <a:noFill/>
          </a:ln>
        </p:spPr>
        <p:txBody>
          <a:bodyPr lIns="90000" rIns="90000" tIns="45000" bIns="45000"/>
          <a:p>
            <a:r>
              <a:rPr b="1" lang="en-US" sz="1000" spc="-1" strike="noStrike">
                <a:latin typeface="Times New Roman"/>
                <a:ea typeface="Lohit Devanagari"/>
              </a:rPr>
              <a:t>Number of K and the best accuracy with K=6.                         </a:t>
            </a:r>
            <a:endParaRPr b="0" lang="en-US" sz="1000" spc="-1" strike="noStrike">
              <a:latin typeface="Arial"/>
            </a:endParaRPr>
          </a:p>
        </p:txBody>
      </p:sp>
      <p:pic>
        <p:nvPicPr>
          <p:cNvPr id="573" name="" descr=""/>
          <p:cNvPicPr/>
          <p:nvPr/>
        </p:nvPicPr>
        <p:blipFill>
          <a:blip r:embed="rId3"/>
          <a:stretch/>
        </p:blipFill>
        <p:spPr>
          <a:xfrm>
            <a:off x="3383280" y="1554480"/>
            <a:ext cx="3489480" cy="2666520"/>
          </a:xfrm>
          <a:prstGeom prst="rect">
            <a:avLst/>
          </a:prstGeom>
          <a:ln>
            <a:solidFill>
              <a:srgbClr val="3465a4"/>
            </a:solid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3.2 PREDICTIVE MODELING</a:t>
            </a:r>
            <a:endParaRPr b="0" lang="en-US" sz="3200" spc="-1" strike="noStrike">
              <a:latin typeface="Arial"/>
            </a:endParaRPr>
          </a:p>
        </p:txBody>
      </p:sp>
      <p:sp>
        <p:nvSpPr>
          <p:cNvPr id="575"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r>
              <a:rPr b="1" lang="en-US" sz="1050" spc="-1" strike="noStrike">
                <a:solidFill>
                  <a:srgbClr val="111111"/>
                </a:solidFill>
                <a:latin typeface="News Cycle"/>
                <a:ea typeface="Liberation Serif;Times New Roman"/>
              </a:rPr>
              <a:t>Decision Tree Algorithm</a:t>
            </a:r>
            <a:endParaRPr b="0" lang="en-US" sz="1050" spc="-1" strike="noStrike">
              <a:latin typeface="Arial"/>
            </a:endParaRPr>
          </a:p>
          <a:p>
            <a:endParaRPr b="0" lang="en-US" sz="1050" spc="-1" strike="noStrike">
              <a:latin typeface="Arial"/>
            </a:endParaRPr>
          </a:p>
          <a:p>
            <a:pPr algn="just"/>
            <a:r>
              <a:rPr b="0" lang="en-US" sz="1000" spc="-1" strike="noStrike">
                <a:solidFill>
                  <a:srgbClr val="111111"/>
                </a:solidFill>
                <a:latin typeface="News Cycle"/>
                <a:ea typeface="Liberation Serif;Times New Roman"/>
              </a:rPr>
              <a:t>The goal of using a Decision Tree is to </a:t>
            </a:r>
            <a:r>
              <a:rPr b="0" lang="en-US" sz="1000" spc="-1" strike="noStrike">
                <a:solidFill>
                  <a:srgbClr val="111111"/>
                </a:solidFill>
                <a:latin typeface="News Cycle"/>
                <a:ea typeface="Liberation Serif;Times New Roman"/>
              </a:rPr>
              <a:t>create a training model that can use to </a:t>
            </a:r>
            <a:r>
              <a:rPr b="0" lang="en-US" sz="1000" spc="-1" strike="noStrike">
                <a:solidFill>
                  <a:srgbClr val="111111"/>
                </a:solidFill>
                <a:latin typeface="News Cycle"/>
                <a:ea typeface="Liberation Serif;Times New Roman"/>
              </a:rPr>
              <a:t>predict the class or value of the target </a:t>
            </a:r>
            <a:r>
              <a:rPr b="0" lang="en-US" sz="1000" spc="-1" strike="noStrike">
                <a:solidFill>
                  <a:srgbClr val="111111"/>
                </a:solidFill>
                <a:latin typeface="News Cycle"/>
                <a:ea typeface="Liberation Serif;Times New Roman"/>
              </a:rPr>
              <a:t>variable by learning simple decision </a:t>
            </a:r>
            <a:r>
              <a:rPr b="0" lang="en-US" sz="1000" spc="-1" strike="noStrike">
                <a:solidFill>
                  <a:srgbClr val="111111"/>
                </a:solidFill>
                <a:latin typeface="News Cycle"/>
                <a:ea typeface="Liberation Serif;Times New Roman"/>
              </a:rPr>
              <a:t>rules inferred from prior data (training </a:t>
            </a:r>
            <a:r>
              <a:rPr b="0" lang="en-US" sz="1000" spc="-1" strike="noStrike">
                <a:solidFill>
                  <a:srgbClr val="111111"/>
                </a:solidFill>
                <a:latin typeface="News Cycle"/>
                <a:ea typeface="Liberation Serif;Times New Roman"/>
              </a:rPr>
              <a:t>data).</a:t>
            </a:r>
            <a:endParaRPr b="0" lang="en-US" sz="1000" spc="-1" strike="noStrike">
              <a:latin typeface="Arial"/>
            </a:endParaRPr>
          </a:p>
          <a:p>
            <a:pPr algn="just"/>
            <a:r>
              <a:rPr b="0" lang="en-US" sz="1000" spc="-1" strike="noStrike">
                <a:solidFill>
                  <a:srgbClr val="111111"/>
                </a:solidFill>
                <a:latin typeface="News Cycle"/>
                <a:ea typeface="Liberation Serif;Times New Roman"/>
              </a:rPr>
              <a:t>In Decision Trees, for predicting a class </a:t>
            </a:r>
            <a:r>
              <a:rPr b="0" lang="en-US" sz="1000" spc="-1" strike="noStrike">
                <a:solidFill>
                  <a:srgbClr val="111111"/>
                </a:solidFill>
                <a:latin typeface="News Cycle"/>
                <a:ea typeface="Liberation Serif;Times New Roman"/>
              </a:rPr>
              <a:t>label for a record we start from the root </a:t>
            </a:r>
            <a:r>
              <a:rPr b="0" lang="en-US" sz="1000" spc="-1" strike="noStrike">
                <a:solidFill>
                  <a:srgbClr val="111111"/>
                </a:solidFill>
                <a:latin typeface="News Cycle"/>
                <a:ea typeface="Liberation Serif;Times New Roman"/>
              </a:rPr>
              <a:t>of the tree. We compare the values of </a:t>
            </a:r>
            <a:r>
              <a:rPr b="0" lang="en-US" sz="1000" spc="-1" strike="noStrike">
                <a:solidFill>
                  <a:srgbClr val="111111"/>
                </a:solidFill>
                <a:latin typeface="News Cycle"/>
                <a:ea typeface="Liberation Serif;Times New Roman"/>
              </a:rPr>
              <a:t>the root attribute with the record’s </a:t>
            </a:r>
            <a:r>
              <a:rPr b="0" lang="en-US" sz="1000" spc="-1" strike="noStrike">
                <a:solidFill>
                  <a:srgbClr val="111111"/>
                </a:solidFill>
                <a:latin typeface="News Cycle"/>
                <a:ea typeface="Liberation Serif;Times New Roman"/>
              </a:rPr>
              <a:t>attribute. On the basis of comparison, </a:t>
            </a:r>
            <a:r>
              <a:rPr b="0" lang="en-US" sz="1000" spc="-1" strike="noStrike">
                <a:solidFill>
                  <a:srgbClr val="111111"/>
                </a:solidFill>
                <a:latin typeface="News Cycle"/>
                <a:ea typeface="Liberation Serif;Times New Roman"/>
              </a:rPr>
              <a:t>we follow the branch corresponding to </a:t>
            </a:r>
            <a:r>
              <a:rPr b="0" lang="en-US" sz="1000" spc="-1" strike="noStrike">
                <a:solidFill>
                  <a:srgbClr val="111111"/>
                </a:solidFill>
                <a:latin typeface="News Cycle"/>
                <a:ea typeface="Liberation Serif;Times New Roman"/>
              </a:rPr>
              <a:t>that value and jump to the next node. </a:t>
            </a:r>
            <a:r>
              <a:rPr b="0" lang="en-US" sz="1000" spc="-1" strike="noStrike">
                <a:solidFill>
                  <a:srgbClr val="111111"/>
                </a:solidFill>
                <a:latin typeface="News Cycle"/>
                <a:ea typeface="Liberation Serif;Times New Roman"/>
              </a:rPr>
              <a:t>(2)</a:t>
            </a:r>
            <a:endParaRPr b="0" lang="en-US" sz="1000" spc="-1" strike="noStrike">
              <a:latin typeface="Arial"/>
            </a:endParaRPr>
          </a:p>
          <a:p>
            <a:pPr algn="just"/>
            <a:r>
              <a:rPr b="0" lang="en-US" sz="1000" spc="-1" strike="noStrike">
                <a:solidFill>
                  <a:srgbClr val="000000"/>
                </a:solidFill>
                <a:latin typeface="News Cycle"/>
                <a:ea typeface="Liberation Serif;Times New Roman"/>
              </a:rPr>
              <a:t>Data= with decision tree, 80% were </a:t>
            </a:r>
            <a:r>
              <a:rPr b="0" lang="en-US" sz="1000" spc="-1" strike="noStrike">
                <a:solidFill>
                  <a:srgbClr val="000000"/>
                </a:solidFill>
                <a:latin typeface="News Cycle"/>
                <a:ea typeface="Liberation Serif;Times New Roman"/>
              </a:rPr>
              <a:t>training data and </a:t>
            </a:r>
            <a:r>
              <a:rPr b="1" lang="en-US" sz="1000" spc="-1" strike="noStrike">
                <a:solidFill>
                  <a:srgbClr val="000000"/>
                </a:solidFill>
                <a:latin typeface="News Cycle"/>
                <a:ea typeface="Liberation Serif;Times New Roman"/>
              </a:rPr>
              <a:t>20 % test data</a:t>
            </a:r>
            <a:r>
              <a:rPr b="0" lang="en-US" sz="1000" spc="-1" strike="noStrike">
                <a:solidFill>
                  <a:srgbClr val="000000"/>
                </a:solidFill>
                <a:latin typeface="News Cycle"/>
                <a:ea typeface="Liberation Serif;Times New Roman"/>
              </a:rPr>
              <a:t>, with </a:t>
            </a:r>
            <a:r>
              <a:rPr b="0" lang="en-US" sz="1000" spc="-1" strike="noStrike">
                <a:solidFill>
                  <a:srgbClr val="000000"/>
                </a:solidFill>
                <a:latin typeface="News Cycle"/>
                <a:ea typeface="Liberation Serif;Times New Roman"/>
              </a:rPr>
              <a:t>random state = 5 and max depth = 5, </a:t>
            </a:r>
            <a:r>
              <a:rPr b="0" lang="en-US" sz="1000" spc="-1" strike="noStrike">
                <a:solidFill>
                  <a:srgbClr val="000000"/>
                </a:solidFill>
                <a:latin typeface="News Cycle"/>
                <a:ea typeface="Liberation Serif;Times New Roman"/>
              </a:rPr>
              <a:t>and entropy criterion.</a:t>
            </a:r>
            <a:endParaRPr b="0" lang="en-US" sz="1000" spc="-1" strike="noStrike">
              <a:latin typeface="Arial"/>
            </a:endParaRPr>
          </a:p>
          <a:p>
            <a:pPr algn="just"/>
            <a:endParaRPr b="0" lang="en-US" sz="1000" spc="-1" strike="noStrike">
              <a:latin typeface="Arial"/>
            </a:endParaRPr>
          </a:p>
          <a:p>
            <a:pPr algn="just"/>
            <a:r>
              <a:rPr b="1" lang="en-US" sz="1000" spc="-1" strike="noStrike">
                <a:solidFill>
                  <a:srgbClr val="000000"/>
                </a:solidFill>
                <a:latin typeface="News Cycle"/>
                <a:ea typeface="Liberation Serif;Times New Roman"/>
              </a:rPr>
              <a:t>SVM (Support Vector Machines)</a:t>
            </a:r>
            <a:endParaRPr b="0" lang="en-US" sz="1000" spc="-1" strike="noStrike">
              <a:latin typeface="Arial"/>
            </a:endParaRPr>
          </a:p>
          <a:p>
            <a:pPr algn="just"/>
            <a:r>
              <a:rPr b="0" lang="en-US" sz="1000" spc="-1" strike="noStrike">
                <a:solidFill>
                  <a:srgbClr val="000000"/>
                </a:solidFill>
                <a:latin typeface="News Cycle"/>
                <a:ea typeface="Liberation Serif;Times New Roman"/>
              </a:rPr>
              <a:t>SVM works by mapping data to a high-</a:t>
            </a:r>
            <a:r>
              <a:rPr b="0" lang="en-US" sz="1000" spc="-1" strike="noStrike">
                <a:solidFill>
                  <a:srgbClr val="000000"/>
                </a:solidFill>
                <a:latin typeface="News Cycle"/>
                <a:ea typeface="Liberation Serif;Times New Roman"/>
              </a:rPr>
              <a:t>dimensional feature space so that data </a:t>
            </a:r>
            <a:r>
              <a:rPr b="0" lang="en-US" sz="1000" spc="-1" strike="noStrike">
                <a:solidFill>
                  <a:srgbClr val="000000"/>
                </a:solidFill>
                <a:latin typeface="News Cycle"/>
                <a:ea typeface="Liberation Serif;Times New Roman"/>
              </a:rPr>
              <a:t>points can be categorized, even when </a:t>
            </a:r>
            <a:r>
              <a:rPr b="0" lang="en-US" sz="1000" spc="-1" strike="noStrike">
                <a:solidFill>
                  <a:srgbClr val="000000"/>
                </a:solidFill>
                <a:latin typeface="News Cycle"/>
                <a:ea typeface="Liberation Serif;Times New Roman"/>
              </a:rPr>
              <a:t>the data are not otherwise linearly </a:t>
            </a:r>
            <a:r>
              <a:rPr b="0" lang="en-US" sz="1000" spc="-1" strike="noStrike">
                <a:solidFill>
                  <a:srgbClr val="000000"/>
                </a:solidFill>
                <a:latin typeface="News Cycle"/>
                <a:ea typeface="Liberation Serif;Times New Roman"/>
              </a:rPr>
              <a:t>separable. A separator between the </a:t>
            </a:r>
            <a:r>
              <a:rPr b="0" lang="en-US" sz="1000" spc="-1" strike="noStrike">
                <a:solidFill>
                  <a:srgbClr val="000000"/>
                </a:solidFill>
                <a:latin typeface="News Cycle"/>
                <a:ea typeface="Liberation Serif;Times New Roman"/>
              </a:rPr>
              <a:t>categories is found, then the data is </a:t>
            </a:r>
            <a:r>
              <a:rPr b="0" lang="en-US" sz="1000" spc="-1" strike="noStrike">
                <a:solidFill>
                  <a:srgbClr val="000000"/>
                </a:solidFill>
                <a:latin typeface="News Cycle"/>
                <a:ea typeface="Liberation Serif;Times New Roman"/>
              </a:rPr>
              <a:t>transformed in such a way that the </a:t>
            </a:r>
            <a:r>
              <a:rPr b="0" lang="en-US" sz="1000" spc="-1" strike="noStrike">
                <a:solidFill>
                  <a:srgbClr val="000000"/>
                </a:solidFill>
                <a:latin typeface="News Cycle"/>
                <a:ea typeface="Liberation Serif;Times New Roman"/>
              </a:rPr>
              <a:t>separator could be drawn as a </a:t>
            </a:r>
            <a:r>
              <a:rPr b="0" lang="en-US" sz="1000" spc="-1" strike="noStrike">
                <a:solidFill>
                  <a:srgbClr val="000000"/>
                </a:solidFill>
                <a:latin typeface="News Cycle"/>
                <a:ea typeface="Liberation Serif;Times New Roman"/>
              </a:rPr>
              <a:t>hyperplane. Following this, </a:t>
            </a:r>
            <a:r>
              <a:rPr b="0" lang="en-US" sz="1000" spc="-1" strike="noStrike">
                <a:solidFill>
                  <a:srgbClr val="000000"/>
                </a:solidFill>
                <a:latin typeface="News Cycle"/>
                <a:ea typeface="Liberation Serif;Times New Roman"/>
              </a:rPr>
              <a:t>characteristics of new data can be used </a:t>
            </a:r>
            <a:r>
              <a:rPr b="0" lang="en-US" sz="1000" spc="-1" strike="noStrike">
                <a:solidFill>
                  <a:srgbClr val="000000"/>
                </a:solidFill>
                <a:latin typeface="News Cycle"/>
                <a:ea typeface="Liberation Serif;Times New Roman"/>
              </a:rPr>
              <a:t>to predict the group to which a new </a:t>
            </a:r>
            <a:r>
              <a:rPr b="0" lang="en-US" sz="1000" spc="-1" strike="noStrike">
                <a:solidFill>
                  <a:srgbClr val="000000"/>
                </a:solidFill>
                <a:latin typeface="News Cycle"/>
                <a:ea typeface="Liberation Serif;Times New Roman"/>
              </a:rPr>
              <a:t>record should belong.(1)</a:t>
            </a:r>
            <a:endParaRPr b="0" lang="en-US" sz="1000" spc="-1" strike="noStrike">
              <a:latin typeface="Arial"/>
            </a:endParaRPr>
          </a:p>
          <a:p>
            <a:pPr algn="just"/>
            <a:r>
              <a:rPr b="0" lang="en-US" sz="1000" spc="-1" strike="noStrike">
                <a:solidFill>
                  <a:srgbClr val="000000"/>
                </a:solidFill>
                <a:latin typeface="News Cycle"/>
                <a:ea typeface="Liberation Serif;Times New Roman"/>
              </a:rPr>
              <a:t>Data= Training with 80% and </a:t>
            </a:r>
            <a:r>
              <a:rPr b="1" lang="en-US" sz="1000" spc="-1" strike="noStrike">
                <a:solidFill>
                  <a:srgbClr val="000000"/>
                </a:solidFill>
                <a:latin typeface="News Cycle"/>
                <a:ea typeface="Liberation Serif;Times New Roman"/>
              </a:rPr>
              <a:t>test with </a:t>
            </a:r>
            <a:r>
              <a:rPr b="1" lang="en-US" sz="1000" spc="-1" strike="noStrike">
                <a:solidFill>
                  <a:srgbClr val="000000"/>
                </a:solidFill>
                <a:latin typeface="News Cycle"/>
                <a:ea typeface="Liberation Serif;Times New Roman"/>
              </a:rPr>
              <a:t>20%</a:t>
            </a:r>
            <a:r>
              <a:rPr b="0" lang="en-US" sz="1000" spc="-1" strike="noStrike">
                <a:solidFill>
                  <a:srgbClr val="000000"/>
                </a:solidFill>
                <a:latin typeface="News Cycle"/>
                <a:ea typeface="Liberation Serif;Times New Roman"/>
              </a:rPr>
              <a:t>, and random state = 5.</a:t>
            </a:r>
            <a:endParaRPr b="0" lang="en-US" sz="1000" spc="-1" strike="noStrike">
              <a:latin typeface="Arial"/>
            </a:endParaRPr>
          </a:p>
          <a:p>
            <a:pPr algn="just"/>
            <a:endParaRPr b="0" lang="en-US" sz="1000" spc="-1" strike="noStrike">
              <a:latin typeface="Arial"/>
            </a:endParaRPr>
          </a:p>
          <a:p>
            <a:pPr algn="just"/>
            <a:r>
              <a:rPr b="1" lang="en-US" sz="1000" spc="-1" strike="noStrike">
                <a:solidFill>
                  <a:srgbClr val="000000"/>
                </a:solidFill>
                <a:latin typeface="News Cycle"/>
                <a:ea typeface="Liberation Serif;Times New Roman"/>
              </a:rPr>
              <a:t>Logistic Regression</a:t>
            </a:r>
            <a:endParaRPr b="0" lang="en-US" sz="1000" spc="-1" strike="noStrike">
              <a:latin typeface="Arial"/>
            </a:endParaRPr>
          </a:p>
          <a:p>
            <a:pPr algn="just"/>
            <a:endParaRPr b="0" lang="en-US" sz="1000" spc="-1" strike="noStrike">
              <a:latin typeface="Arial"/>
            </a:endParaRPr>
          </a:p>
          <a:p>
            <a:pPr algn="just"/>
            <a:r>
              <a:rPr b="0" lang="en-US" sz="1000" spc="-1" strike="noStrike">
                <a:solidFill>
                  <a:srgbClr val="000000"/>
                </a:solidFill>
                <a:latin typeface="News Cycle"/>
                <a:ea typeface="Liberation Serif;Times New Roman"/>
              </a:rPr>
              <a:t>Logistic Regression is a variation of </a:t>
            </a:r>
            <a:r>
              <a:rPr b="0" lang="en-US" sz="1000" spc="-1" strike="noStrike">
                <a:solidFill>
                  <a:srgbClr val="000000"/>
                </a:solidFill>
                <a:latin typeface="News Cycle"/>
                <a:ea typeface="Liberation Serif;Times New Roman"/>
              </a:rPr>
              <a:t>Linear Regression, useful when the </a:t>
            </a:r>
            <a:r>
              <a:rPr b="0" lang="en-US" sz="1000" spc="-1" strike="noStrike">
                <a:solidFill>
                  <a:srgbClr val="000000"/>
                </a:solidFill>
                <a:latin typeface="News Cycle"/>
                <a:ea typeface="Liberation Serif;Times New Roman"/>
              </a:rPr>
              <a:t>observed dependent variable y, is </a:t>
            </a:r>
            <a:r>
              <a:rPr b="0" lang="en-US" sz="1000" spc="-1" strike="noStrike">
                <a:solidFill>
                  <a:srgbClr val="000000"/>
                </a:solidFill>
                <a:latin typeface="News Cycle"/>
                <a:ea typeface="Liberation Serif;Times New Roman"/>
              </a:rPr>
              <a:t>categorical. It produces a formula that </a:t>
            </a:r>
            <a:r>
              <a:rPr b="0" lang="en-US" sz="1000" spc="-1" strike="noStrike">
                <a:solidFill>
                  <a:srgbClr val="000000"/>
                </a:solidFill>
                <a:latin typeface="News Cycle"/>
                <a:ea typeface="Liberation Serif;Times New Roman"/>
              </a:rPr>
              <a:t>predicts the probability of the class label </a:t>
            </a:r>
            <a:r>
              <a:rPr b="0" lang="en-US" sz="1000" spc="-1" strike="noStrike">
                <a:solidFill>
                  <a:srgbClr val="000000"/>
                </a:solidFill>
                <a:latin typeface="News Cycle"/>
                <a:ea typeface="Liberation Serif;Times New Roman"/>
              </a:rPr>
              <a:t>as a function of the independent </a:t>
            </a:r>
            <a:r>
              <a:rPr b="0" lang="en-US" sz="1000" spc="-1" strike="noStrike">
                <a:solidFill>
                  <a:srgbClr val="000000"/>
                </a:solidFill>
                <a:latin typeface="News Cycle"/>
                <a:ea typeface="Liberation Serif;Times New Roman"/>
              </a:rPr>
              <a:t>variables. (1).</a:t>
            </a:r>
            <a:endParaRPr b="0" lang="en-US" sz="1000" spc="-1" strike="noStrike">
              <a:latin typeface="Arial"/>
            </a:endParaRPr>
          </a:p>
          <a:p>
            <a:pPr algn="just"/>
            <a:r>
              <a:rPr b="0" lang="en-US" sz="1000" spc="-1" strike="noStrike">
                <a:solidFill>
                  <a:srgbClr val="000000"/>
                </a:solidFill>
                <a:latin typeface="News Cycle"/>
                <a:ea typeface="Liberation Serif;Times New Roman"/>
              </a:rPr>
              <a:t>Data=Training with 80% and </a:t>
            </a:r>
            <a:r>
              <a:rPr b="1" lang="en-US" sz="1000" spc="-1" strike="noStrike">
                <a:solidFill>
                  <a:srgbClr val="000000"/>
                </a:solidFill>
                <a:latin typeface="News Cycle"/>
                <a:ea typeface="Liberation Serif;Times New Roman"/>
              </a:rPr>
              <a:t>test with </a:t>
            </a:r>
            <a:r>
              <a:rPr b="1" lang="en-US" sz="1000" spc="-1" strike="noStrike">
                <a:solidFill>
                  <a:srgbClr val="000000"/>
                </a:solidFill>
                <a:latin typeface="News Cycle"/>
                <a:ea typeface="Liberation Serif;Times New Roman"/>
              </a:rPr>
              <a:t>20%</a:t>
            </a:r>
            <a:r>
              <a:rPr b="0" lang="en-US" sz="1000" spc="-1" strike="noStrike">
                <a:solidFill>
                  <a:srgbClr val="000000"/>
                </a:solidFill>
                <a:latin typeface="News Cycle"/>
                <a:ea typeface="Liberation Serif;Times New Roman"/>
              </a:rPr>
              <a:t>, and random state = 5.</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76"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7E377163-7355-4F0E-AE7C-3DB470EBF20D}"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77" name="Object 4"/>
          <p:cNvGraphicFramePr/>
          <p:nvPr/>
        </p:nvGraphicFramePr>
        <p:xfrm>
          <a:off x="1884960" y="2057760"/>
          <a:ext cx="5416200" cy="1048680"/>
        </p:xfrm>
        <a:graphic>
          <a:graphicData uri="http://schemas.openxmlformats.org/presentationml/2006/ole">
            <p:oleObj r:id="rId1" spid="">
              <p:embed/>
              <p:pic>
                <p:nvPicPr>
                  <p:cNvPr id="578"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79" name="Object 5"/>
          <p:cNvGraphicFramePr/>
          <p:nvPr/>
        </p:nvGraphicFramePr>
        <p:xfrm>
          <a:off x="1884960" y="2057760"/>
          <a:ext cx="5416200" cy="1048680"/>
        </p:xfrm>
        <a:graphic>
          <a:graphicData uri="http://schemas.openxmlformats.org/presentationml/2006/ole">
            <p:oleObj r:id="rId2" spid="">
              <p:embed/>
              <p:pic>
                <p:nvPicPr>
                  <p:cNvPr id="580"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3.</a:t>
            </a:r>
            <a:br/>
            <a:r>
              <a:rPr b="0" lang="en-US" sz="3200" spc="-1" strike="noStrike">
                <a:solidFill>
                  <a:srgbClr val="0db8cc"/>
                </a:solidFill>
                <a:latin typeface="Oswald"/>
                <a:ea typeface="Oswald"/>
              </a:rPr>
              <a:t>RESULTS</a:t>
            </a:r>
            <a:endParaRPr b="0" lang="en-US" sz="3200" spc="-1" strike="noStrike">
              <a:latin typeface="Arial"/>
            </a:endParaRPr>
          </a:p>
        </p:txBody>
      </p:sp>
      <p:sp>
        <p:nvSpPr>
          <p:cNvPr id="582"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TABLE OF CONTENTS</a:t>
            </a:r>
            <a:endParaRPr b="0" lang="en-US" sz="3200" spc="-1" strike="noStrike">
              <a:latin typeface="Arial"/>
            </a:endParaRPr>
          </a:p>
        </p:txBody>
      </p:sp>
      <p:sp>
        <p:nvSpPr>
          <p:cNvPr id="468" name="CustomShape 2"/>
          <p:cNvSpPr/>
          <p:nvPr/>
        </p:nvSpPr>
        <p:spPr>
          <a:xfrm>
            <a:off x="3804480" y="1353960"/>
            <a:ext cx="2853000" cy="2288160"/>
          </a:xfrm>
          <a:prstGeom prst="rect">
            <a:avLst/>
          </a:prstGeom>
          <a:noFill/>
          <a:ln>
            <a:noFill/>
          </a:ln>
        </p:spPr>
        <p:style>
          <a:lnRef idx="0"/>
          <a:fillRef idx="0"/>
          <a:effectRef idx="0"/>
          <a:fontRef idx="minor"/>
        </p:style>
        <p:txBody>
          <a:bodyPr lIns="0" rIns="0" tIns="0" bIns="0"/>
          <a:p>
            <a:pPr>
              <a:lnSpc>
                <a:spcPct val="115000"/>
              </a:lnSpc>
            </a:pPr>
            <a:endParaRPr b="0" lang="en-US" sz="1800" spc="-1" strike="noStrike">
              <a:latin typeface="Arial"/>
            </a:endParaRPr>
          </a:p>
          <a:p>
            <a:pPr>
              <a:lnSpc>
                <a:spcPct val="115000"/>
              </a:lnSpc>
              <a:spcBef>
                <a:spcPts val="799"/>
              </a:spcBef>
              <a:spcAft>
                <a:spcPts val="799"/>
              </a:spcAft>
            </a:pPr>
            <a:endParaRPr b="0" lang="en-US" sz="1800" spc="-1" strike="noStrike">
              <a:latin typeface="Arial"/>
            </a:endParaRPr>
          </a:p>
        </p:txBody>
      </p:sp>
      <p:sp>
        <p:nvSpPr>
          <p:cNvPr id="469" name="CustomShape 3"/>
          <p:cNvSpPr/>
          <p:nvPr/>
        </p:nvSpPr>
        <p:spPr>
          <a:xfrm>
            <a:off x="550440" y="1353960"/>
            <a:ext cx="2853000" cy="2288160"/>
          </a:xfrm>
          <a:prstGeom prst="rect">
            <a:avLst/>
          </a:prstGeom>
          <a:noFill/>
          <a:ln>
            <a:noFill/>
          </a:ln>
        </p:spPr>
        <p:style>
          <a:lnRef idx="0"/>
          <a:fillRef idx="0"/>
          <a:effectRef idx="0"/>
          <a:fontRef idx="minor"/>
        </p:style>
        <p:txBody>
          <a:bodyPr lIns="0" rIns="0" tIns="0" bIns="0"/>
          <a:p>
            <a:pPr>
              <a:lnSpc>
                <a:spcPct val="115000"/>
              </a:lnSpc>
            </a:pPr>
            <a:r>
              <a:rPr b="1" lang="en-US" sz="1200" spc="-1" strike="noStrike">
                <a:solidFill>
                  <a:srgbClr val="062133"/>
                </a:solidFill>
                <a:latin typeface="News Cycle"/>
                <a:ea typeface="News Cycle"/>
              </a:rPr>
              <a:t>1. INTRODUCTION</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1.1 PROBLEM</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1.2 INTEREST.</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2. DATA</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2.2 DATA CLEANING</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3. METHODOLOGY</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3.1 EXPLORATORY ANALYSIS</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3.2 PREDICTIVE MODELING</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4. RESULTS</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4.1 FINAL MAP </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5.DISCUSSIONS</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6.CONCLUSIONS</a:t>
            </a:r>
            <a:endParaRPr b="0" lang="en-US" sz="1200" spc="-1" strike="noStrike">
              <a:latin typeface="Arial"/>
            </a:endParaRPr>
          </a:p>
          <a:p>
            <a:pPr>
              <a:lnSpc>
                <a:spcPct val="115000"/>
              </a:lnSpc>
            </a:pPr>
            <a:r>
              <a:rPr b="1" lang="en-US" sz="1200" spc="-1" strike="noStrike">
                <a:solidFill>
                  <a:srgbClr val="062133"/>
                </a:solidFill>
                <a:latin typeface="News Cycle"/>
                <a:ea typeface="News Cycle"/>
              </a:rPr>
              <a:t>7.REFERENCES</a:t>
            </a:r>
            <a:endParaRPr b="0" lang="en-US" sz="1200" spc="-1" strike="noStrike">
              <a:latin typeface="Arial"/>
            </a:endParaRPr>
          </a:p>
        </p:txBody>
      </p:sp>
      <p:sp>
        <p:nvSpPr>
          <p:cNvPr id="470" name="CustomShape 4"/>
          <p:cNvSpPr/>
          <p:nvPr/>
        </p:nvSpPr>
        <p:spPr>
          <a:xfrm>
            <a:off x="513000" y="3981960"/>
            <a:ext cx="6107040" cy="653760"/>
          </a:xfrm>
          <a:prstGeom prst="rect">
            <a:avLst/>
          </a:prstGeom>
          <a:noFill/>
          <a:ln>
            <a:noFill/>
          </a:ln>
        </p:spPr>
        <p:style>
          <a:lnRef idx="0"/>
          <a:fillRef idx="0"/>
          <a:effectRef idx="0"/>
          <a:fontRef idx="minor"/>
        </p:style>
        <p:txBody>
          <a:bodyPr lIns="0" rIns="0" tIns="0" bIns="0"/>
          <a:p>
            <a:pPr>
              <a:lnSpc>
                <a:spcPct val="115000"/>
              </a:lnSpc>
            </a:pPr>
            <a:endParaRPr b="0" lang="en-US" sz="1800" spc="-1" strike="noStrike">
              <a:latin typeface="Arial"/>
            </a:endParaRPr>
          </a:p>
          <a:p>
            <a:pPr>
              <a:lnSpc>
                <a:spcPct val="115000"/>
              </a:lnSpc>
            </a:pPr>
            <a:endParaRPr b="0" lang="en-US" sz="1800" spc="-1" strike="noStrike">
              <a:latin typeface="Arial"/>
            </a:endParaRPr>
          </a:p>
          <a:p>
            <a:pPr>
              <a:lnSpc>
                <a:spcPct val="115000"/>
              </a:lnSpc>
            </a:pPr>
            <a:endParaRPr b="0" lang="en-US" sz="1800" spc="-1" strike="noStrike">
              <a:latin typeface="Arial"/>
            </a:endParaRPr>
          </a:p>
        </p:txBody>
      </p:sp>
      <p:sp>
        <p:nvSpPr>
          <p:cNvPr id="471" name="CustomShape 5"/>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C70E6212-08AF-4301-BCF0-E43E5773B1D4}" type="slidenum">
              <a:rPr b="0" lang="en-US" sz="1300" spc="-1" strike="noStrike">
                <a:solidFill>
                  <a:srgbClr val="ffffff"/>
                </a:solidFill>
                <a:latin typeface="Oswald"/>
                <a:ea typeface="Oswald"/>
              </a:rPr>
              <a:t>1</a:t>
            </a:fld>
            <a:endParaRPr b="0" lang="en-US" sz="13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4. RESULTS</a:t>
            </a:r>
            <a:endParaRPr b="0" lang="en-US" sz="3200" spc="-1" strike="noStrike">
              <a:latin typeface="Arial"/>
            </a:endParaRPr>
          </a:p>
        </p:txBody>
      </p:sp>
      <p:sp>
        <p:nvSpPr>
          <p:cNvPr id="584"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After use 25 from 30 </a:t>
            </a:r>
            <a:r>
              <a:rPr b="0" lang="en-US" sz="1000" spc="-1" strike="noStrike">
                <a:solidFill>
                  <a:srgbClr val="000000"/>
                </a:solidFill>
                <a:latin typeface="News Cycle"/>
                <a:ea typeface="Liberation Serif;Times New Roman"/>
              </a:rPr>
              <a:t>categorical data with </a:t>
            </a:r>
            <a:r>
              <a:rPr b="0" lang="en-US" sz="1000" spc="-1" strike="noStrike">
                <a:solidFill>
                  <a:srgbClr val="000000"/>
                </a:solidFill>
                <a:latin typeface="News Cycle"/>
                <a:ea typeface="Liberation Serif;Times New Roman"/>
              </a:rPr>
              <a:t>the best results and </a:t>
            </a:r>
            <a:r>
              <a:rPr b="0" lang="en-US" sz="1000" spc="-1" strike="noStrike">
                <a:solidFill>
                  <a:srgbClr val="000000"/>
                </a:solidFill>
                <a:latin typeface="News Cycle"/>
                <a:ea typeface="Liberation Serif;Times New Roman"/>
              </a:rPr>
              <a:t>several kind of </a:t>
            </a:r>
            <a:r>
              <a:rPr b="0" lang="en-US" sz="1000" spc="-1" strike="noStrike">
                <a:solidFill>
                  <a:srgbClr val="000000"/>
                </a:solidFill>
                <a:latin typeface="News Cycle"/>
                <a:ea typeface="Liberation Serif;Times New Roman"/>
              </a:rPr>
              <a:t>algorithms such as K-</a:t>
            </a:r>
            <a:r>
              <a:rPr b="0" lang="en-US" sz="1000" spc="-1" strike="noStrike">
                <a:solidFill>
                  <a:srgbClr val="000000"/>
                </a:solidFill>
                <a:latin typeface="News Cycle"/>
                <a:ea typeface="Liberation Serif;Times New Roman"/>
              </a:rPr>
              <a:t>Nearest Neighbors, </a:t>
            </a:r>
            <a:r>
              <a:rPr b="0" lang="en-US" sz="1000" spc="-1" strike="noStrike">
                <a:solidFill>
                  <a:srgbClr val="000000"/>
                </a:solidFill>
                <a:latin typeface="News Cycle"/>
                <a:ea typeface="Liberation Serif;Times New Roman"/>
              </a:rPr>
              <a:t>Decision Tree, Support </a:t>
            </a:r>
            <a:r>
              <a:rPr b="0" lang="en-US" sz="1000" spc="-1" strike="noStrike">
                <a:solidFill>
                  <a:srgbClr val="000000"/>
                </a:solidFill>
                <a:latin typeface="News Cycle"/>
                <a:ea typeface="Liberation Serif;Times New Roman"/>
              </a:rPr>
              <a:t>Vector Machine </a:t>
            </a:r>
            <a:r>
              <a:rPr b="0" lang="en-US" sz="1000" spc="-1" strike="noStrike">
                <a:solidFill>
                  <a:srgbClr val="000000"/>
                </a:solidFill>
                <a:latin typeface="News Cycle"/>
                <a:ea typeface="Liberation Serif;Times New Roman"/>
              </a:rPr>
              <a:t>Evaluation and </a:t>
            </a:r>
            <a:r>
              <a:rPr b="0" lang="en-US" sz="1000" spc="-1" strike="noStrike">
                <a:solidFill>
                  <a:srgbClr val="000000"/>
                </a:solidFill>
                <a:latin typeface="News Cycle"/>
                <a:ea typeface="Liberation Serif;Times New Roman"/>
              </a:rPr>
              <a:t>Logistic Regression, </a:t>
            </a:r>
            <a:r>
              <a:rPr b="0" lang="en-US" sz="1000" spc="-1" strike="noStrike">
                <a:solidFill>
                  <a:srgbClr val="000000"/>
                </a:solidFill>
                <a:latin typeface="News Cycle"/>
                <a:ea typeface="Liberation Serif;Times New Roman"/>
              </a:rPr>
              <a:t>we have final table </a:t>
            </a:r>
            <a:r>
              <a:rPr b="0" lang="en-US" sz="1000" spc="-1" strike="noStrike">
                <a:solidFill>
                  <a:srgbClr val="000000"/>
                </a:solidFill>
                <a:latin typeface="News Cycle"/>
                <a:ea typeface="Liberation Serif;Times New Roman"/>
              </a:rPr>
              <a:t>with Jaccard and F1 </a:t>
            </a:r>
            <a:r>
              <a:rPr b="0" lang="en-US" sz="1000" spc="-1" strike="noStrike">
                <a:solidFill>
                  <a:srgbClr val="000000"/>
                </a:solidFill>
                <a:latin typeface="News Cycle"/>
                <a:ea typeface="Liberation Serif;Times New Roman"/>
              </a:rPr>
              <a:t>score for each. (Table </a:t>
            </a:r>
            <a:r>
              <a:rPr b="0" lang="en-US" sz="1000" spc="-1" strike="noStrike">
                <a:solidFill>
                  <a:srgbClr val="000000"/>
                </a:solidFill>
                <a:latin typeface="News Cycle"/>
                <a:ea typeface="Liberation Serif;Times New Roman"/>
              </a:rPr>
              <a:t>9).</a:t>
            </a:r>
            <a:endParaRPr b="0" lang="en-US" sz="1000" spc="-1" strike="noStrike">
              <a:latin typeface="Arial"/>
            </a:endParaRPr>
          </a:p>
          <a:p>
            <a:pPr algn="just"/>
            <a:r>
              <a:rPr b="0" lang="en-US" sz="1000" spc="-1" strike="noStrike">
                <a:solidFill>
                  <a:srgbClr val="000000"/>
                </a:solidFill>
                <a:latin typeface="News Cycle"/>
                <a:ea typeface="Liberation Serif;Times New Roman"/>
              </a:rPr>
              <a:t>The best accuracy </a:t>
            </a:r>
            <a:r>
              <a:rPr b="0" lang="en-US" sz="1000" spc="-1" strike="noStrike">
                <a:solidFill>
                  <a:srgbClr val="000000"/>
                </a:solidFill>
                <a:latin typeface="News Cycle"/>
                <a:ea typeface="Liberation Serif;Times New Roman"/>
              </a:rPr>
              <a:t>result was</a:t>
            </a:r>
            <a:r>
              <a:rPr b="1" lang="en-US" sz="1300" spc="-1" strike="noStrike">
                <a:solidFill>
                  <a:srgbClr val="21409a"/>
                </a:solidFill>
                <a:latin typeface="News Cycle"/>
                <a:ea typeface="Liberation Serif;Times New Roman"/>
              </a:rPr>
              <a:t> </a:t>
            </a:r>
            <a:r>
              <a:rPr b="1" lang="en-US" sz="1200" spc="-1" strike="noStrike">
                <a:solidFill>
                  <a:srgbClr val="21409a"/>
                </a:solidFill>
                <a:latin typeface="News Cycle"/>
                <a:ea typeface="Liberation Serif;Times New Roman"/>
              </a:rPr>
              <a:t>K-</a:t>
            </a:r>
            <a:r>
              <a:rPr b="1" lang="en-US" sz="1200" spc="-1" strike="noStrike">
                <a:solidFill>
                  <a:srgbClr val="21409a"/>
                </a:solidFill>
                <a:latin typeface="News Cycle"/>
                <a:ea typeface="Liberation Serif;Times New Roman"/>
              </a:rPr>
              <a:t>Nearest </a:t>
            </a:r>
            <a:r>
              <a:rPr b="1" lang="en-US" sz="1200" spc="-1" strike="noStrike">
                <a:solidFill>
                  <a:srgbClr val="21409a"/>
                </a:solidFill>
                <a:latin typeface="News Cycle"/>
                <a:ea typeface="Liberation Serif;Times New Roman"/>
              </a:rPr>
              <a:t>Neighbors</a:t>
            </a:r>
            <a:r>
              <a:rPr b="0" lang="en-US" sz="1000" spc="-1" strike="noStrike">
                <a:solidFill>
                  <a:srgbClr val="000000"/>
                </a:solidFill>
                <a:latin typeface="News Cycle"/>
                <a:ea typeface="Liberation Serif;Times New Roman"/>
              </a:rPr>
              <a:t> with </a:t>
            </a:r>
            <a:r>
              <a:rPr b="1" lang="en-US" sz="1400" spc="-1" strike="noStrike">
                <a:solidFill>
                  <a:srgbClr val="21409a"/>
                </a:solidFill>
                <a:latin typeface="News Cycle"/>
                <a:ea typeface="Liberation Serif;Times New Roman"/>
              </a:rPr>
              <a:t>73%</a:t>
            </a:r>
            <a:r>
              <a:rPr b="0" lang="en-US" sz="1000" spc="-1" strike="noStrike">
                <a:solidFill>
                  <a:srgbClr val="000000"/>
                </a:solidFill>
                <a:latin typeface="News Cycle"/>
                <a:ea typeface="Liberation Serif;Times New Roman"/>
              </a:rPr>
              <a:t>  F1 score using </a:t>
            </a:r>
            <a:r>
              <a:rPr b="1" lang="en-US" sz="1400" spc="-1" strike="noStrike">
                <a:solidFill>
                  <a:srgbClr val="21409a"/>
                </a:solidFill>
                <a:latin typeface="News Cycle"/>
                <a:ea typeface="Liberation Serif;Times New Roman"/>
              </a:rPr>
              <a:t>K= 6</a:t>
            </a:r>
            <a:r>
              <a:rPr b="0" lang="en-US" sz="1000" spc="-1" strike="noStrike">
                <a:solidFill>
                  <a:srgbClr val="000000"/>
                </a:solidFill>
                <a:latin typeface="News Cycle"/>
                <a:ea typeface="Liberation Serif;Times New Roman"/>
              </a:rPr>
              <a:t>, follow by  </a:t>
            </a:r>
            <a:r>
              <a:rPr b="0" lang="en-US" sz="1000" spc="-1" strike="noStrike">
                <a:solidFill>
                  <a:srgbClr val="000000"/>
                </a:solidFill>
                <a:latin typeface="News Cycle"/>
                <a:ea typeface="Liberation Serif;Times New Roman"/>
              </a:rPr>
              <a:t>Logistic Regression </a:t>
            </a:r>
            <a:r>
              <a:rPr b="0" lang="en-US" sz="1000" spc="-1" strike="noStrike">
                <a:solidFill>
                  <a:srgbClr val="000000"/>
                </a:solidFill>
                <a:latin typeface="News Cycle"/>
                <a:ea typeface="Liberation Serif;Times New Roman"/>
              </a:rPr>
              <a:t>with </a:t>
            </a:r>
            <a:r>
              <a:rPr b="1" lang="en-US" sz="1000" spc="-1" strike="noStrike">
                <a:solidFill>
                  <a:srgbClr val="000000"/>
                </a:solidFill>
                <a:latin typeface="News Cycle"/>
                <a:ea typeface="Liberation Serif;Times New Roman"/>
              </a:rPr>
              <a:t>64%.</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85"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34CA5801-2E1D-4A33-A321-2A690408224C}"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86" name="Object 4"/>
          <p:cNvGraphicFramePr/>
          <p:nvPr/>
        </p:nvGraphicFramePr>
        <p:xfrm>
          <a:off x="1884960" y="2057760"/>
          <a:ext cx="5416200" cy="1048680"/>
        </p:xfrm>
        <a:graphic>
          <a:graphicData uri="http://schemas.openxmlformats.org/presentationml/2006/ole">
            <p:oleObj r:id="rId1" spid="">
              <p:embed/>
              <p:pic>
                <p:nvPicPr>
                  <p:cNvPr id="587"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88" name="Object 5"/>
          <p:cNvGraphicFramePr/>
          <p:nvPr/>
        </p:nvGraphicFramePr>
        <p:xfrm>
          <a:off x="1884960" y="2057760"/>
          <a:ext cx="5416200" cy="1048680"/>
        </p:xfrm>
        <a:graphic>
          <a:graphicData uri="http://schemas.openxmlformats.org/presentationml/2006/ole">
            <p:oleObj r:id="rId2" spid="">
              <p:embed/>
              <p:pic>
                <p:nvPicPr>
                  <p:cNvPr id="589" name="" descr=""/>
                  <p:cNvPicPr/>
                  <p:nvPr/>
                </p:nvPicPr>
                <p:blipFill>
                  <a:blip r:embed=""/>
                  <a:stretch/>
                </p:blipFill>
                <p:spPr>
                  <a:xfrm>
                    <a:off x="1884960" y="2057760"/>
                    <a:ext cx="5416200" cy="1048680"/>
                  </a:xfrm>
                  <a:prstGeom prst="rect">
                    <a:avLst/>
                  </a:prstGeom>
                  <a:ln>
                    <a:noFill/>
                  </a:ln>
                </p:spPr>
              </p:pic>
            </p:oleObj>
          </a:graphicData>
        </a:graphic>
      </p:graphicFrame>
      <p:sp>
        <p:nvSpPr>
          <p:cNvPr id="590" name="TextShape 6"/>
          <p:cNvSpPr txBox="1"/>
          <p:nvPr/>
        </p:nvSpPr>
        <p:spPr>
          <a:xfrm>
            <a:off x="1005840" y="4255920"/>
            <a:ext cx="5187240" cy="238680"/>
          </a:xfrm>
          <a:prstGeom prst="rect">
            <a:avLst/>
          </a:prstGeom>
          <a:noFill/>
          <a:ln>
            <a:noFill/>
          </a:ln>
        </p:spPr>
        <p:txBody>
          <a:bodyPr lIns="90000" rIns="90000" tIns="45000" bIns="45000"/>
          <a:p>
            <a:pPr algn="ctr"/>
            <a:r>
              <a:rPr b="1" lang="en-US" sz="1000" spc="-1" strike="noStrike">
                <a:latin typeface="Times New Roman"/>
                <a:ea typeface="Lohit Devanagari"/>
              </a:rPr>
              <a:t>Accuracy table to several kind of algorithms.</a:t>
            </a:r>
            <a:endParaRPr b="0" lang="en-US" sz="1000" spc="-1" strike="noStrike">
              <a:latin typeface="Arial"/>
            </a:endParaRPr>
          </a:p>
        </p:txBody>
      </p:sp>
      <p:graphicFrame>
        <p:nvGraphicFramePr>
          <p:cNvPr id="591" name="Table 7"/>
          <p:cNvGraphicFramePr/>
          <p:nvPr/>
        </p:nvGraphicFramePr>
        <p:xfrm>
          <a:off x="567720" y="2502000"/>
          <a:ext cx="6364440" cy="1754640"/>
        </p:xfrm>
        <a:graphic>
          <a:graphicData uri="http://schemas.openxmlformats.org/drawingml/2006/table">
            <a:tbl>
              <a:tblPr/>
              <a:tblGrid>
                <a:gridCol w="2125440"/>
                <a:gridCol w="2113920"/>
                <a:gridCol w="2125080"/>
              </a:tblGrid>
              <a:tr h="343440">
                <a:tc>
                  <a:txBody>
                    <a:bodyPr lIns="90000" rIns="90000" tIns="46800" bIns="46800"/>
                    <a:p>
                      <a:pPr algn="just"/>
                      <a:r>
                        <a:rPr b="1" lang="en-US" sz="1050" spc="-1" strike="noStrike">
                          <a:solidFill>
                            <a:srgbClr val="000000"/>
                          </a:solidFill>
                          <a:latin typeface="Arial"/>
                        </a:rPr>
                        <a:t>Algorithm</a:t>
                      </a:r>
                      <a:endParaRPr b="1"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just"/>
                      <a:r>
                        <a:rPr b="1" lang="en-US" sz="1050" spc="-1" strike="noStrike">
                          <a:solidFill>
                            <a:srgbClr val="000000"/>
                          </a:solidFill>
                          <a:latin typeface="Arial"/>
                        </a:rPr>
                        <a:t>Jaccard</a:t>
                      </a:r>
                      <a:endParaRPr b="1"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just"/>
                      <a:r>
                        <a:rPr b="1" lang="en-US" sz="1050" spc="-1" strike="noStrike">
                          <a:solidFill>
                            <a:srgbClr val="000000"/>
                          </a:solidFill>
                          <a:latin typeface="Arial"/>
                        </a:rPr>
                        <a:t>F1_score</a:t>
                      </a:r>
                      <a:endParaRPr b="1"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0">
                <a:tc>
                  <a:txBody>
                    <a:bodyPr lIns="90000" rIns="90000" tIns="46800" bIns="46800"/>
                    <a:p>
                      <a:pPr algn="just"/>
                      <a:r>
                        <a:rPr b="0" lang="en-US" sz="1050" spc="-1" strike="noStrike">
                          <a:solidFill>
                            <a:srgbClr val="000000"/>
                          </a:solidFill>
                          <a:latin typeface="Arial"/>
                        </a:rPr>
                        <a:t>KNN</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just"/>
                      <a:r>
                        <a:rPr b="0" lang="en-US" sz="1050" spc="-1" strike="noStrike">
                          <a:solidFill>
                            <a:srgbClr val="000000"/>
                          </a:solidFill>
                          <a:latin typeface="Arial"/>
                        </a:rPr>
                        <a:t>0,607338</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just"/>
                      <a:r>
                        <a:rPr b="1" lang="en-US" sz="1050" spc="-1" strike="noStrike">
                          <a:solidFill>
                            <a:srgbClr val="000000"/>
                          </a:solidFill>
                          <a:latin typeface="Arial"/>
                        </a:rPr>
                        <a:t>0,736754</a:t>
                      </a:r>
                      <a:endParaRPr b="1"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pPr algn="just"/>
                      <a:r>
                        <a:rPr b="0" lang="en-US" sz="1050" spc="-1" strike="noStrike">
                          <a:solidFill>
                            <a:srgbClr val="000000"/>
                          </a:solidFill>
                          <a:latin typeface="Arial"/>
                        </a:rPr>
                        <a:t>Decision Tree</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just"/>
                      <a:r>
                        <a:rPr b="0" lang="en-US" sz="1050" spc="-1" strike="noStrike">
                          <a:solidFill>
                            <a:srgbClr val="000000"/>
                          </a:solidFill>
                          <a:latin typeface="Arial"/>
                        </a:rPr>
                        <a:t>0,34609</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just"/>
                      <a:r>
                        <a:rPr b="0" lang="en-US" sz="1050" spc="-1" strike="noStrike">
                          <a:solidFill>
                            <a:srgbClr val="000000"/>
                          </a:solidFill>
                          <a:latin typeface="Arial"/>
                        </a:rPr>
                        <a:t>0,542054</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pPr algn="just"/>
                      <a:r>
                        <a:rPr b="0" lang="en-US" sz="1050" spc="-1" strike="noStrike">
                          <a:solidFill>
                            <a:srgbClr val="000000"/>
                          </a:solidFill>
                          <a:latin typeface="Arial"/>
                        </a:rPr>
                        <a:t>SVM</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just"/>
                      <a:r>
                        <a:rPr b="0" lang="en-US" sz="1050" spc="-1" strike="noStrike">
                          <a:solidFill>
                            <a:srgbClr val="000000"/>
                          </a:solidFill>
                          <a:latin typeface="Arial"/>
                        </a:rPr>
                        <a:t>0,420294</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just"/>
                      <a:r>
                        <a:rPr b="0" lang="en-US" sz="1050" spc="-1" strike="noStrike">
                          <a:solidFill>
                            <a:srgbClr val="000000"/>
                          </a:solidFill>
                          <a:latin typeface="Arial"/>
                        </a:rPr>
                        <a:t>0,502424</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pPr algn="just"/>
                      <a:r>
                        <a:rPr b="0" lang="en-US" sz="1050" spc="-1" strike="noStrike">
                          <a:solidFill>
                            <a:srgbClr val="000000"/>
                          </a:solidFill>
                          <a:latin typeface="Arial"/>
                        </a:rPr>
                        <a:t>Logistic_Regression</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just"/>
                      <a:r>
                        <a:rPr b="0" lang="en-US" sz="1050" spc="-1" strike="noStrike">
                          <a:solidFill>
                            <a:srgbClr val="000000"/>
                          </a:solidFill>
                          <a:latin typeface="Arial"/>
                        </a:rPr>
                        <a:t>0,495667</a:t>
                      </a:r>
                      <a:endParaRPr b="0"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just"/>
                      <a:r>
                        <a:rPr b="1" lang="en-US" sz="1050" spc="-1" strike="noStrike">
                          <a:solidFill>
                            <a:srgbClr val="000000"/>
                          </a:solidFill>
                          <a:latin typeface="Arial"/>
                        </a:rPr>
                        <a:t>0,64768</a:t>
                      </a:r>
                      <a:endParaRPr b="1" lang="en-US" sz="1050" spc="-1" strike="noStrike">
                        <a:solidFill>
                          <a:srgbClr val="000000"/>
                        </a:solidFill>
                        <a:latin typeface="Arial"/>
                        <a:ea typeface="Liberation Serif;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4. RESULTS</a:t>
            </a:r>
            <a:endParaRPr b="0" lang="en-US" sz="3200" spc="-1" strike="noStrike">
              <a:latin typeface="Arial"/>
            </a:endParaRPr>
          </a:p>
        </p:txBody>
      </p:sp>
      <p:sp>
        <p:nvSpPr>
          <p:cNvPr id="593"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25 venue </a:t>
            </a:r>
            <a:r>
              <a:rPr b="0" lang="en-US" sz="1000" spc="-1" strike="noStrike">
                <a:solidFill>
                  <a:srgbClr val="000000"/>
                </a:solidFill>
                <a:latin typeface="News Cycle"/>
                <a:ea typeface="Liberation Serif;Times New Roman"/>
              </a:rPr>
              <a:t>categories </a:t>
            </a:r>
            <a:r>
              <a:rPr b="0" lang="en-US" sz="1000" spc="-1" strike="noStrike">
                <a:solidFill>
                  <a:srgbClr val="000000"/>
                </a:solidFill>
                <a:latin typeface="News Cycle"/>
                <a:ea typeface="Liberation Serif;Times New Roman"/>
              </a:rPr>
              <a:t>used to </a:t>
            </a:r>
            <a:r>
              <a:rPr b="0" lang="en-US" sz="1000" spc="-1" strike="noStrike">
                <a:solidFill>
                  <a:srgbClr val="000000"/>
                </a:solidFill>
                <a:latin typeface="News Cycle"/>
                <a:ea typeface="Liberation Serif;Times New Roman"/>
              </a:rPr>
              <a:t>modeling.</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594"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CF2DD576-0673-4697-A719-45AC9C604598}"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595" name="Object 4"/>
          <p:cNvGraphicFramePr/>
          <p:nvPr/>
        </p:nvGraphicFramePr>
        <p:xfrm>
          <a:off x="1884960" y="2057760"/>
          <a:ext cx="5416200" cy="1048680"/>
        </p:xfrm>
        <a:graphic>
          <a:graphicData uri="http://schemas.openxmlformats.org/presentationml/2006/ole">
            <p:oleObj r:id="rId1" spid="">
              <p:embed/>
              <p:pic>
                <p:nvPicPr>
                  <p:cNvPr id="596"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597" name="Object 5"/>
          <p:cNvGraphicFramePr/>
          <p:nvPr/>
        </p:nvGraphicFramePr>
        <p:xfrm>
          <a:off x="1884960" y="2057760"/>
          <a:ext cx="5416200" cy="1048680"/>
        </p:xfrm>
        <a:graphic>
          <a:graphicData uri="http://schemas.openxmlformats.org/presentationml/2006/ole">
            <p:oleObj r:id="rId2" spid="">
              <p:embed/>
              <p:pic>
                <p:nvPicPr>
                  <p:cNvPr id="598" name="" descr=""/>
                  <p:cNvPicPr/>
                  <p:nvPr/>
                </p:nvPicPr>
                <p:blipFill>
                  <a:blip r:embed=""/>
                  <a:stretch/>
                </p:blipFill>
                <p:spPr>
                  <a:xfrm>
                    <a:off x="1884960" y="2057760"/>
                    <a:ext cx="5416200" cy="1048680"/>
                  </a:xfrm>
                  <a:prstGeom prst="rect">
                    <a:avLst/>
                  </a:prstGeom>
                  <a:ln>
                    <a:noFill/>
                  </a:ln>
                </p:spPr>
              </p:pic>
            </p:oleObj>
          </a:graphicData>
        </a:graphic>
      </p:graphicFrame>
      <p:sp>
        <p:nvSpPr>
          <p:cNvPr id="599" name="TextShape 6"/>
          <p:cNvSpPr txBox="1"/>
          <p:nvPr/>
        </p:nvSpPr>
        <p:spPr>
          <a:xfrm>
            <a:off x="1280160" y="4773240"/>
            <a:ext cx="5577840" cy="370440"/>
          </a:xfrm>
          <a:prstGeom prst="rect">
            <a:avLst/>
          </a:prstGeom>
          <a:noFill/>
          <a:ln>
            <a:noFill/>
          </a:ln>
        </p:spPr>
        <p:txBody>
          <a:bodyPr lIns="90000" rIns="90000" tIns="45000" bIns="45000"/>
          <a:p>
            <a:pPr algn="ctr"/>
            <a:r>
              <a:rPr b="1" lang="en-US" sz="1000" spc="-1" strike="noStrike">
                <a:latin typeface="Times New Roman"/>
                <a:ea typeface="Lohit Devanagari"/>
              </a:rPr>
              <a:t>Venue categories using to predict with 73 % of accuracy categorical poverty level in Medellin by Neighborhood</a:t>
            </a:r>
            <a:endParaRPr b="0" lang="en-US" sz="1000" spc="-1" strike="noStrike">
              <a:latin typeface="Arial"/>
            </a:endParaRPr>
          </a:p>
        </p:txBody>
      </p:sp>
      <p:graphicFrame>
        <p:nvGraphicFramePr>
          <p:cNvPr id="600" name="Table 7"/>
          <p:cNvGraphicFramePr/>
          <p:nvPr/>
        </p:nvGraphicFramePr>
        <p:xfrm>
          <a:off x="3534480" y="52200"/>
          <a:ext cx="2053080" cy="4702680"/>
        </p:xfrm>
        <a:graphic>
          <a:graphicData uri="http://schemas.openxmlformats.org/drawingml/2006/table">
            <a:tbl>
              <a:tblPr/>
              <a:tblGrid>
                <a:gridCol w="2053440"/>
              </a:tblGrid>
              <a:tr h="192960">
                <a:tc>
                  <a:txBody>
                    <a:bodyPr lIns="90000" rIns="90000" tIns="46800" bIns="46800"/>
                    <a:p>
                      <a:pPr algn="ctr"/>
                      <a:r>
                        <a:rPr b="1" lang="en-US" sz="700" spc="-1" strike="noStrike">
                          <a:latin typeface="Arial"/>
                        </a:rPr>
                        <a:t>25 venue categories</a:t>
                      </a:r>
                      <a:endParaRPr b="1" lang="en-US" sz="7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79640">
                <a:tc>
                  <a:txBody>
                    <a:bodyPr lIns="90000" rIns="90000" tIns="46800" bIns="46800"/>
                    <a:p>
                      <a:pPr algn="just"/>
                      <a:r>
                        <a:rPr b="0" lang="en-US" sz="600" spc="-1" strike="noStrike">
                          <a:latin typeface="Arial"/>
                        </a:rPr>
                        <a:t>Cable Car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Print Shop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Construction &amp; Landscaping</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Caribbean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Other Great Outdoors</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Business Service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Betting Shop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Mountain</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Home Service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Playground</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Science Museum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Financial or Legal Service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Jewelry Store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Fabric Shop</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Farm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Supermarket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Pizza Place</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Burger Joint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Gym</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Mexican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Shopping Mall</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Gym / Fitness Center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79640">
                <a:tc>
                  <a:txBody>
                    <a:bodyPr lIns="90000" rIns="90000" tIns="46800" bIns="46800"/>
                    <a:p>
                      <a:pPr algn="just"/>
                      <a:r>
                        <a:rPr b="0" lang="en-US" sz="600" spc="-1" strike="noStrike">
                          <a:latin typeface="Arial"/>
                        </a:rPr>
                        <a:t>Bar</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79640">
                <a:tc>
                  <a:txBody>
                    <a:bodyPr lIns="90000" rIns="90000" tIns="46800" bIns="46800"/>
                    <a:p>
                      <a:pPr algn="just"/>
                      <a:r>
                        <a:rPr b="0" lang="en-US" sz="600" spc="-1" strike="noStrike">
                          <a:latin typeface="Arial"/>
                        </a:rPr>
                        <a:t>Bakery</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198360">
                <a:tc>
                  <a:txBody>
                    <a:bodyPr lIns="90000" rIns="90000" tIns="46800" bIns="46800"/>
                    <a:p>
                      <a:pPr algn="just"/>
                      <a:r>
                        <a:rPr b="0" lang="en-US" sz="600" spc="-1" strike="noStrike">
                          <a:latin typeface="Arial"/>
                        </a:rPr>
                        <a:t>Italian Restaurant</a:t>
                      </a:r>
                      <a:endParaRPr b="0" lang="en-US" sz="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4.1 FINAL MAP</a:t>
            </a:r>
            <a:endParaRPr b="0" lang="en-US" sz="3200" spc="-1" strike="noStrike">
              <a:latin typeface="Arial"/>
            </a:endParaRPr>
          </a:p>
        </p:txBody>
      </p:sp>
      <p:sp>
        <p:nvSpPr>
          <p:cNvPr id="602"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00" spc="-1" strike="noStrike">
                <a:solidFill>
                  <a:srgbClr val="000000"/>
                </a:solidFill>
                <a:latin typeface="News Cycle"/>
                <a:ea typeface="Liberation Serif;Times New Roman"/>
              </a:rPr>
              <a:t>Creating a new map.</a:t>
            </a:r>
            <a:endParaRPr b="0" lang="en-US" sz="1000" spc="-1" strike="noStrike">
              <a:latin typeface="Arial"/>
            </a:endParaRPr>
          </a:p>
          <a:p>
            <a:pPr algn="just"/>
            <a:r>
              <a:rPr b="0" lang="en-US" sz="1000" spc="-1" strike="noStrike">
                <a:solidFill>
                  <a:srgbClr val="000000"/>
                </a:solidFill>
                <a:latin typeface="News Cycle"/>
                <a:ea typeface="Liberation Serif;Times New Roman"/>
              </a:rPr>
              <a:t>Geojson data has a column </a:t>
            </a:r>
            <a:r>
              <a:rPr b="0" lang="en-US" sz="1000" spc="-1" strike="noStrike">
                <a:solidFill>
                  <a:srgbClr val="000000"/>
                </a:solidFill>
                <a:latin typeface="News Cycle"/>
                <a:ea typeface="Liberation Serif;Times New Roman"/>
              </a:rPr>
              <a:t>called 'CODIGO' with one zero </a:t>
            </a:r>
            <a:r>
              <a:rPr b="0" lang="en-US" sz="1000" spc="-1" strike="noStrike">
                <a:solidFill>
                  <a:srgbClr val="000000"/>
                </a:solidFill>
                <a:latin typeface="News Cycle"/>
                <a:ea typeface="Liberation Serif;Times New Roman"/>
              </a:rPr>
              <a:t>before numbers when lenght </a:t>
            </a:r>
            <a:r>
              <a:rPr b="0" lang="en-US" sz="1000" spc="-1" strike="noStrike">
                <a:solidFill>
                  <a:srgbClr val="000000"/>
                </a:solidFill>
                <a:latin typeface="News Cycle"/>
                <a:ea typeface="Liberation Serif;Times New Roman"/>
              </a:rPr>
              <a:t>=3, for example our column </a:t>
            </a:r>
            <a:r>
              <a:rPr b="0" lang="en-US" sz="1000" spc="-1" strike="noStrike">
                <a:solidFill>
                  <a:srgbClr val="000000"/>
                </a:solidFill>
                <a:latin typeface="News Cycle"/>
                <a:ea typeface="Liberation Serif;Times New Roman"/>
              </a:rPr>
              <a:t>called ‘CODE’ for one </a:t>
            </a:r>
            <a:r>
              <a:rPr b="0" lang="en-US" sz="1000" spc="-1" strike="noStrike">
                <a:solidFill>
                  <a:srgbClr val="000000"/>
                </a:solidFill>
                <a:latin typeface="News Cycle"/>
                <a:ea typeface="Liberation Serif;Times New Roman"/>
              </a:rPr>
              <a:t>Neighborhood is 101, but in </a:t>
            </a:r>
            <a:r>
              <a:rPr b="0" lang="en-US" sz="1000" spc="-1" strike="noStrike">
                <a:solidFill>
                  <a:srgbClr val="000000"/>
                </a:solidFill>
                <a:latin typeface="News Cycle"/>
                <a:ea typeface="Liberation Serif;Times New Roman"/>
              </a:rPr>
              <a:t>Geojson is number is 0101. </a:t>
            </a:r>
            <a:r>
              <a:rPr b="0" lang="en-US" sz="1000" spc="-1" strike="noStrike">
                <a:solidFill>
                  <a:srgbClr val="000000"/>
                </a:solidFill>
                <a:latin typeface="News Cycle"/>
                <a:ea typeface="Liberation Serif;Times New Roman"/>
              </a:rPr>
              <a:t>Then is necessary a new </a:t>
            </a:r>
            <a:r>
              <a:rPr b="0" lang="en-US" sz="1000" spc="-1" strike="noStrike">
                <a:solidFill>
                  <a:srgbClr val="000000"/>
                </a:solidFill>
                <a:latin typeface="News Cycle"/>
                <a:ea typeface="Liberation Serif;Times New Roman"/>
              </a:rPr>
              <a:t>column with codes with equal </a:t>
            </a:r>
            <a:r>
              <a:rPr b="0" lang="en-US" sz="1000" spc="-1" strike="noStrike">
                <a:solidFill>
                  <a:srgbClr val="000000"/>
                </a:solidFill>
                <a:latin typeface="News Cycle"/>
                <a:ea typeface="Liberation Serif;Times New Roman"/>
              </a:rPr>
              <a:t>codes in Geojson and draw IPM </a:t>
            </a:r>
            <a:r>
              <a:rPr b="0" lang="en-US" sz="1000" spc="-1" strike="noStrike">
                <a:solidFill>
                  <a:srgbClr val="000000"/>
                </a:solidFill>
                <a:latin typeface="News Cycle"/>
                <a:ea typeface="Liberation Serif;Times New Roman"/>
              </a:rPr>
              <a:t>value for each neighborhood.</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603"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18EE9965-F976-4BE3-AC81-C4597C05CC2C}"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04" name="Object 4"/>
          <p:cNvGraphicFramePr/>
          <p:nvPr/>
        </p:nvGraphicFramePr>
        <p:xfrm>
          <a:off x="1884960" y="2057760"/>
          <a:ext cx="5416200" cy="1048680"/>
        </p:xfrm>
        <a:graphic>
          <a:graphicData uri="http://schemas.openxmlformats.org/presentationml/2006/ole">
            <p:oleObj r:id="rId1" spid="">
              <p:embed/>
              <p:pic>
                <p:nvPicPr>
                  <p:cNvPr id="605"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06" name="Object 5"/>
          <p:cNvGraphicFramePr/>
          <p:nvPr/>
        </p:nvGraphicFramePr>
        <p:xfrm>
          <a:off x="1884960" y="2057760"/>
          <a:ext cx="5416200" cy="1048680"/>
        </p:xfrm>
        <a:graphic>
          <a:graphicData uri="http://schemas.openxmlformats.org/presentationml/2006/ole">
            <p:oleObj r:id="rId2" spid="">
              <p:embed/>
              <p:pic>
                <p:nvPicPr>
                  <p:cNvPr id="607" name="" descr=""/>
                  <p:cNvPicPr/>
                  <p:nvPr/>
                </p:nvPicPr>
                <p:blipFill>
                  <a:blip r:embed=""/>
                  <a:stretch/>
                </p:blipFill>
                <p:spPr>
                  <a:xfrm>
                    <a:off x="1884960" y="2057760"/>
                    <a:ext cx="5416200" cy="1048680"/>
                  </a:xfrm>
                  <a:prstGeom prst="rect">
                    <a:avLst/>
                  </a:prstGeom>
                  <a:ln>
                    <a:noFill/>
                  </a:ln>
                </p:spPr>
              </p:pic>
            </p:oleObj>
          </a:graphicData>
        </a:graphic>
      </p:graphicFrame>
      <p:sp>
        <p:nvSpPr>
          <p:cNvPr id="608" name="TextShape 6"/>
          <p:cNvSpPr txBox="1"/>
          <p:nvPr/>
        </p:nvSpPr>
        <p:spPr>
          <a:xfrm>
            <a:off x="939240" y="4754880"/>
            <a:ext cx="5187240" cy="238680"/>
          </a:xfrm>
          <a:prstGeom prst="rect">
            <a:avLst/>
          </a:prstGeom>
          <a:noFill/>
          <a:ln>
            <a:noFill/>
          </a:ln>
        </p:spPr>
        <p:txBody>
          <a:bodyPr lIns="90000" rIns="90000" tIns="45000" bIns="45000"/>
          <a:p>
            <a:pPr algn="ctr"/>
            <a:r>
              <a:rPr b="1" lang="en-US" sz="1050" spc="-1" strike="noStrike">
                <a:latin typeface="Times New Roman"/>
                <a:ea typeface="Lohit Devanagari"/>
              </a:rPr>
              <a:t>New column with the same name ‘CODIGO’  that geojson</a:t>
            </a:r>
            <a:endParaRPr b="0" lang="en-US" sz="1050" spc="-1" strike="noStrike">
              <a:latin typeface="Arial"/>
            </a:endParaRPr>
          </a:p>
        </p:txBody>
      </p:sp>
      <p:graphicFrame>
        <p:nvGraphicFramePr>
          <p:cNvPr id="609" name="Table 7"/>
          <p:cNvGraphicFramePr/>
          <p:nvPr/>
        </p:nvGraphicFramePr>
        <p:xfrm>
          <a:off x="603360" y="2249640"/>
          <a:ext cx="6332400" cy="2456640"/>
        </p:xfrm>
        <a:graphic>
          <a:graphicData uri="http://schemas.openxmlformats.org/drawingml/2006/table">
            <a:tbl>
              <a:tblPr/>
              <a:tblGrid>
                <a:gridCol w="703080"/>
                <a:gridCol w="703440"/>
                <a:gridCol w="703440"/>
                <a:gridCol w="703800"/>
                <a:gridCol w="703440"/>
                <a:gridCol w="703800"/>
                <a:gridCol w="703440"/>
                <a:gridCol w="703440"/>
                <a:gridCol w="704520"/>
              </a:tblGrid>
              <a:tr h="-257760">
                <a:tc>
                  <a:txBody>
                    <a:bodyPr lIns="90000" rIns="90000" tIns="46800" bIns="46800"/>
                    <a:p>
                      <a:r>
                        <a:rPr b="1" lang="en-US" sz="800" spc="-1" strike="noStrike">
                          <a:latin typeface="Arial"/>
                        </a:rPr>
                        <a:t>CODE</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IPM</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Neighborhoods</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Boroughs</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Lat</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Long</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POVERTY_LEVEL</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LEVEL</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US" sz="800" spc="-1" strike="noStrike">
                          <a:latin typeface="Arial"/>
                        </a:rPr>
                        <a:t>CODIGO</a:t>
                      </a:r>
                      <a:endParaRPr b="1"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0">
                <a:tc>
                  <a:txBody>
                    <a:bodyPr lIns="90000" rIns="90000" tIns="46800" bIns="46800"/>
                    <a:p>
                      <a:r>
                        <a:rPr b="0" lang="en-US" sz="800" spc="-1" strike="noStrike">
                          <a:latin typeface="Arial"/>
                        </a:rPr>
                        <a:t>101</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23,347692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Santo Domingo Savio No.1</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6,298</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-75,544</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High</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0101</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r>
                        <a:rPr b="0" lang="en-US" sz="800" spc="-1" strike="noStrike">
                          <a:latin typeface="Arial"/>
                        </a:rPr>
                        <a:t>102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23,133333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Santo Domingo Savio No.2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6,298</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-75,539</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High</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0102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800" spc="-1" strike="noStrike">
                          <a:latin typeface="Arial"/>
                        </a:rPr>
                        <a:t>103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29,224786</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6,299</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-75,548</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High</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0103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r>
                        <a:rPr b="0" lang="en-US" sz="800" spc="-1" strike="noStrike">
                          <a:latin typeface="Arial"/>
                        </a:rPr>
                        <a:t>104</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22,317722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Granizal</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6,292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-75,546</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High</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0104</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800" spc="-1" strike="noStrike">
                          <a:latin typeface="Arial"/>
                        </a:rPr>
                        <a:t>105</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22,534454</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Moscú No.2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6,29</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-75,55</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High</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3</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800" spc="-1" strike="noStrike">
                          <a:latin typeface="Arial"/>
                        </a:rPr>
                        <a:t>0105</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r>
                        <a:rPr b="0" lang="en-US" sz="800" spc="-1" strike="noStrike">
                          <a:latin typeface="Arial"/>
                        </a:rPr>
                        <a:t>106</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17,978</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Villa Guadalupe</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Popular</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6,288</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-75,551</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Medium</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2</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800" spc="-1" strike="noStrike">
                          <a:latin typeface="Arial"/>
                        </a:rPr>
                        <a:t>0106</a:t>
                      </a:r>
                      <a:endParaRPr b="0" lang="en-US" sz="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b8cc"/>
        </a:solidFill>
      </p:bgPr>
    </p:bg>
    <p:spTree>
      <p:nvGrpSpPr>
        <p:cNvPr id="1" name=""/>
        <p:cNvGrpSpPr/>
        <p:nvPr/>
      </p:nvGrpSpPr>
      <p:grpSpPr>
        <a:xfrm>
          <a:off x="0" y="0"/>
          <a:ext cx="0" cy="0"/>
          <a:chOff x="0" y="0"/>
          <a:chExt cx="0" cy="0"/>
        </a:xfrm>
      </p:grpSpPr>
      <p:sp>
        <p:nvSpPr>
          <p:cNvPr id="610" name="CustomShape 1"/>
          <p:cNvSpPr/>
          <p:nvPr/>
        </p:nvSpPr>
        <p:spPr>
          <a:xfrm>
            <a:off x="550440" y="43272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ffffff"/>
                </a:solidFill>
                <a:latin typeface="Oswald"/>
                <a:ea typeface="Oswald"/>
              </a:rPr>
              <a:t>4.1 FINAL MAP</a:t>
            </a:r>
            <a:endParaRPr b="0" lang="en-US" sz="3200" spc="-1" strike="noStrike">
              <a:latin typeface="Arial"/>
            </a:endParaRPr>
          </a:p>
        </p:txBody>
      </p:sp>
      <p:sp>
        <p:nvSpPr>
          <p:cNvPr id="611" name="CustomShape 2"/>
          <p:cNvSpPr/>
          <p:nvPr/>
        </p:nvSpPr>
        <p:spPr>
          <a:xfrm>
            <a:off x="8556120" y="4688640"/>
            <a:ext cx="358560" cy="453960"/>
          </a:xfrm>
          <a:prstGeom prst="rect">
            <a:avLst/>
          </a:prstGeom>
          <a:noFill/>
          <a:ln>
            <a:noFill/>
          </a:ln>
        </p:spPr>
        <p:style>
          <a:lnRef idx="0"/>
          <a:fillRef idx="0"/>
          <a:effectRef idx="0"/>
          <a:fontRef idx="minor"/>
        </p:style>
        <p:txBody>
          <a:bodyPr lIns="0" rIns="0" tIns="0" bIns="0" anchor="ctr"/>
          <a:p>
            <a:pPr algn="ctr">
              <a:lnSpc>
                <a:spcPct val="100000"/>
              </a:lnSpc>
            </a:pPr>
            <a:fld id="{8CFECBDD-C17A-43F7-90FE-853CE078A6CF}" type="slidenum">
              <a:rPr b="0" lang="en-US" sz="1300" spc="-1" strike="noStrike">
                <a:solidFill>
                  <a:srgbClr val="ffffff"/>
                </a:solidFill>
                <a:latin typeface="Oswald"/>
                <a:ea typeface="Oswald"/>
              </a:rPr>
              <a:t>1</a:t>
            </a:fld>
            <a:endParaRPr b="0" lang="en-US" sz="1300" spc="-1" strike="noStrike">
              <a:latin typeface="Arial"/>
            </a:endParaRPr>
          </a:p>
        </p:txBody>
      </p:sp>
      <p:sp>
        <p:nvSpPr>
          <p:cNvPr id="612" name="CustomShape 3"/>
          <p:cNvSpPr/>
          <p:nvPr/>
        </p:nvSpPr>
        <p:spPr>
          <a:xfrm>
            <a:off x="0" y="4837320"/>
            <a:ext cx="8595360" cy="306360"/>
          </a:xfrm>
          <a:prstGeom prst="rect">
            <a:avLst/>
          </a:prstGeom>
          <a:noFill/>
          <a:ln>
            <a:noFill/>
          </a:ln>
        </p:spPr>
        <p:style>
          <a:lnRef idx="0"/>
          <a:fillRef idx="0"/>
          <a:effectRef idx="0"/>
          <a:fontRef idx="minor"/>
        </p:style>
        <p:txBody>
          <a:bodyPr lIns="0" rIns="0" tIns="0" bIns="0"/>
          <a:p>
            <a:pPr algn="ctr"/>
            <a:r>
              <a:rPr b="1" lang="en-US" sz="1000" spc="-1" strike="noStrike">
                <a:solidFill>
                  <a:srgbClr val="000000"/>
                </a:solidFill>
                <a:latin typeface="News Cycle"/>
                <a:ea typeface="News Cycle"/>
              </a:rPr>
              <a:t>Map </a:t>
            </a:r>
            <a:r>
              <a:rPr b="1" lang="en-US" sz="1000" spc="-1" strike="noStrike">
                <a:solidFill>
                  <a:srgbClr val="000000"/>
                </a:solidFill>
                <a:latin typeface="News Cycle"/>
                <a:ea typeface="News Cycle"/>
              </a:rPr>
              <a:t>with </a:t>
            </a:r>
            <a:r>
              <a:rPr b="1" lang="en-US" sz="1000" spc="-1" strike="noStrike">
                <a:solidFill>
                  <a:srgbClr val="000000"/>
                </a:solidFill>
                <a:latin typeface="News Cycle"/>
                <a:ea typeface="News Cycle"/>
              </a:rPr>
              <a:t>55% </a:t>
            </a:r>
            <a:r>
              <a:rPr b="1" lang="en-US" sz="1000" spc="-1" strike="noStrike">
                <a:solidFill>
                  <a:srgbClr val="000000"/>
                </a:solidFill>
                <a:latin typeface="News Cycle"/>
                <a:ea typeface="News Cycle"/>
              </a:rPr>
              <a:t>venues </a:t>
            </a:r>
            <a:r>
              <a:rPr b="1" lang="en-US" sz="1000" spc="-1" strike="noStrike">
                <a:solidFill>
                  <a:srgbClr val="000000"/>
                </a:solidFill>
                <a:latin typeface="News Cycle"/>
                <a:ea typeface="News Cycle"/>
              </a:rPr>
              <a:t>using </a:t>
            </a:r>
            <a:r>
              <a:rPr b="1" lang="en-US" sz="1000" spc="-1" strike="noStrike">
                <a:solidFill>
                  <a:srgbClr val="000000"/>
                </a:solidFill>
                <a:latin typeface="News Cycle"/>
                <a:ea typeface="News Cycle"/>
              </a:rPr>
              <a:t>to </a:t>
            </a:r>
            <a:r>
              <a:rPr b="1" lang="en-US" sz="1000" spc="-1" strike="noStrike">
                <a:solidFill>
                  <a:srgbClr val="000000"/>
                </a:solidFill>
                <a:latin typeface="News Cycle"/>
                <a:ea typeface="News Cycle"/>
              </a:rPr>
              <a:t>trainin</a:t>
            </a:r>
            <a:r>
              <a:rPr b="1" lang="en-US" sz="1000" spc="-1" strike="noStrike">
                <a:solidFill>
                  <a:srgbClr val="000000"/>
                </a:solidFill>
                <a:latin typeface="News Cycle"/>
                <a:ea typeface="News Cycle"/>
              </a:rPr>
              <a:t>g and </a:t>
            </a:r>
            <a:r>
              <a:rPr b="1" lang="en-US" sz="1000" spc="-1" strike="noStrike">
                <a:solidFill>
                  <a:srgbClr val="000000"/>
                </a:solidFill>
                <a:latin typeface="News Cycle"/>
                <a:ea typeface="News Cycle"/>
              </a:rPr>
              <a:t>test </a:t>
            </a:r>
            <a:r>
              <a:rPr b="1" lang="en-US" sz="1000" spc="-1" strike="noStrike">
                <a:solidFill>
                  <a:srgbClr val="000000"/>
                </a:solidFill>
                <a:latin typeface="News Cycle"/>
                <a:ea typeface="News Cycle"/>
              </a:rPr>
              <a:t>model </a:t>
            </a:r>
            <a:r>
              <a:rPr b="1" lang="en-US" sz="1000" spc="-1" strike="noStrike">
                <a:solidFill>
                  <a:srgbClr val="000000"/>
                </a:solidFill>
                <a:latin typeface="News Cycle"/>
                <a:ea typeface="News Cycle"/>
              </a:rPr>
              <a:t>(blue) </a:t>
            </a:r>
            <a:r>
              <a:rPr b="1" lang="en-US" sz="1000" spc="-1" strike="noStrike">
                <a:solidFill>
                  <a:srgbClr val="000000"/>
                </a:solidFill>
                <a:latin typeface="News Cycle"/>
                <a:ea typeface="News Cycle"/>
              </a:rPr>
              <a:t>and </a:t>
            </a:r>
            <a:r>
              <a:rPr b="1" lang="en-US" sz="1000" spc="-1" strike="noStrike">
                <a:solidFill>
                  <a:srgbClr val="000000"/>
                </a:solidFill>
                <a:latin typeface="News Cycle"/>
                <a:ea typeface="News Cycle"/>
              </a:rPr>
              <a:t>catego</a:t>
            </a:r>
            <a:r>
              <a:rPr b="1" lang="en-US" sz="1000" spc="-1" strike="noStrike">
                <a:solidFill>
                  <a:srgbClr val="000000"/>
                </a:solidFill>
                <a:latin typeface="News Cycle"/>
                <a:ea typeface="News Cycle"/>
              </a:rPr>
              <a:t>rical </a:t>
            </a:r>
            <a:r>
              <a:rPr b="1" lang="en-US" sz="1000" spc="-1" strike="noStrike">
                <a:solidFill>
                  <a:srgbClr val="000000"/>
                </a:solidFill>
                <a:latin typeface="News Cycle"/>
                <a:ea typeface="News Cycle"/>
              </a:rPr>
              <a:t>Multidi</a:t>
            </a:r>
            <a:r>
              <a:rPr b="1" lang="en-US" sz="1000" spc="-1" strike="noStrike">
                <a:solidFill>
                  <a:srgbClr val="000000"/>
                </a:solidFill>
                <a:latin typeface="News Cycle"/>
                <a:ea typeface="News Cycle"/>
              </a:rPr>
              <a:t>mensio</a:t>
            </a:r>
            <a:r>
              <a:rPr b="1" lang="en-US" sz="1000" spc="-1" strike="noStrike">
                <a:solidFill>
                  <a:srgbClr val="000000"/>
                </a:solidFill>
                <a:latin typeface="News Cycle"/>
                <a:ea typeface="News Cycle"/>
              </a:rPr>
              <a:t>nal </a:t>
            </a:r>
            <a:r>
              <a:rPr b="1" lang="en-US" sz="1000" spc="-1" strike="noStrike">
                <a:solidFill>
                  <a:srgbClr val="000000"/>
                </a:solidFill>
                <a:latin typeface="News Cycle"/>
                <a:ea typeface="News Cycle"/>
              </a:rPr>
              <a:t>Povert</a:t>
            </a:r>
            <a:r>
              <a:rPr b="1" lang="en-US" sz="1000" spc="-1" strike="noStrike">
                <a:solidFill>
                  <a:srgbClr val="000000"/>
                </a:solidFill>
                <a:latin typeface="News Cycle"/>
                <a:ea typeface="News Cycle"/>
              </a:rPr>
              <a:t>y </a:t>
            </a:r>
            <a:r>
              <a:rPr b="1" lang="en-US" sz="1000" spc="-1" strike="noStrike">
                <a:solidFill>
                  <a:srgbClr val="000000"/>
                </a:solidFill>
                <a:latin typeface="News Cycle"/>
                <a:ea typeface="News Cycle"/>
              </a:rPr>
              <a:t>Index: </a:t>
            </a:r>
            <a:r>
              <a:rPr b="1" lang="en-US" sz="1000" spc="-1" strike="noStrike">
                <a:solidFill>
                  <a:srgbClr val="000000"/>
                </a:solidFill>
                <a:latin typeface="News Cycle"/>
                <a:ea typeface="News Cycle"/>
              </a:rPr>
              <a:t>Low (0-</a:t>
            </a:r>
            <a:r>
              <a:rPr b="1" lang="en-US" sz="1000" spc="-1" strike="noStrike">
                <a:solidFill>
                  <a:srgbClr val="000000"/>
                </a:solidFill>
                <a:latin typeface="News Cycle"/>
                <a:ea typeface="News Cycle"/>
              </a:rPr>
              <a:t>10) </a:t>
            </a:r>
            <a:r>
              <a:rPr b="1" lang="en-US" sz="1000" spc="-1" strike="noStrike">
                <a:solidFill>
                  <a:srgbClr val="000000"/>
                </a:solidFill>
                <a:latin typeface="News Cycle"/>
                <a:ea typeface="News Cycle"/>
              </a:rPr>
              <a:t>(Green</a:t>
            </a:r>
            <a:r>
              <a:rPr b="1" lang="en-US" sz="1000" spc="-1" strike="noStrike">
                <a:solidFill>
                  <a:srgbClr val="000000"/>
                </a:solidFill>
                <a:latin typeface="News Cycle"/>
                <a:ea typeface="News Cycle"/>
              </a:rPr>
              <a:t>), </a:t>
            </a:r>
            <a:r>
              <a:rPr b="1" lang="en-US" sz="1000" spc="-1" strike="noStrike">
                <a:solidFill>
                  <a:srgbClr val="000000"/>
                </a:solidFill>
                <a:latin typeface="News Cycle"/>
                <a:ea typeface="News Cycle"/>
              </a:rPr>
              <a:t>Mediu</a:t>
            </a:r>
            <a:r>
              <a:rPr b="1" lang="en-US" sz="1000" spc="-1" strike="noStrike">
                <a:solidFill>
                  <a:srgbClr val="000000"/>
                </a:solidFill>
                <a:latin typeface="News Cycle"/>
                <a:ea typeface="News Cycle"/>
              </a:rPr>
              <a:t>m (10-</a:t>
            </a:r>
            <a:r>
              <a:rPr b="1" lang="en-US" sz="1000" spc="-1" strike="noStrike">
                <a:solidFill>
                  <a:srgbClr val="000000"/>
                </a:solidFill>
                <a:latin typeface="News Cycle"/>
                <a:ea typeface="News Cycle"/>
              </a:rPr>
              <a:t>20) </a:t>
            </a:r>
            <a:r>
              <a:rPr b="1" lang="en-US" sz="1000" spc="-1" strike="noStrike">
                <a:solidFill>
                  <a:srgbClr val="000000"/>
                </a:solidFill>
                <a:latin typeface="News Cycle"/>
                <a:ea typeface="News Cycle"/>
              </a:rPr>
              <a:t>(Yellow</a:t>
            </a:r>
            <a:r>
              <a:rPr b="1" lang="en-US" sz="1000" spc="-1" strike="noStrike">
                <a:solidFill>
                  <a:srgbClr val="000000"/>
                </a:solidFill>
                <a:latin typeface="News Cycle"/>
                <a:ea typeface="News Cycle"/>
              </a:rPr>
              <a:t>), High </a:t>
            </a:r>
            <a:r>
              <a:rPr b="1" lang="en-US" sz="1000" spc="-1" strike="noStrike">
                <a:solidFill>
                  <a:srgbClr val="000000"/>
                </a:solidFill>
                <a:latin typeface="News Cycle"/>
                <a:ea typeface="News Cycle"/>
              </a:rPr>
              <a:t>(20-30) </a:t>
            </a:r>
            <a:r>
              <a:rPr b="1" lang="en-US" sz="1000" spc="-1" strike="noStrike">
                <a:solidFill>
                  <a:srgbClr val="000000"/>
                </a:solidFill>
                <a:latin typeface="News Cycle"/>
                <a:ea typeface="News Cycle"/>
              </a:rPr>
              <a:t>(Purple</a:t>
            </a:r>
            <a:r>
              <a:rPr b="1" lang="en-US" sz="1000" spc="-1" strike="noStrike">
                <a:solidFill>
                  <a:srgbClr val="000000"/>
                </a:solidFill>
                <a:latin typeface="News Cycle"/>
                <a:ea typeface="News Cycle"/>
              </a:rPr>
              <a:t>) and </a:t>
            </a:r>
            <a:r>
              <a:rPr b="1" lang="en-US" sz="1000" spc="-1" strike="noStrike">
                <a:solidFill>
                  <a:srgbClr val="000000"/>
                </a:solidFill>
                <a:latin typeface="News Cycle"/>
                <a:ea typeface="News Cycle"/>
              </a:rPr>
              <a:t>Very </a:t>
            </a:r>
            <a:r>
              <a:rPr b="1" lang="en-US" sz="1000" spc="-1" strike="noStrike">
                <a:solidFill>
                  <a:srgbClr val="000000"/>
                </a:solidFill>
                <a:latin typeface="News Cycle"/>
                <a:ea typeface="News Cycle"/>
              </a:rPr>
              <a:t>high </a:t>
            </a:r>
            <a:r>
              <a:rPr b="1" lang="en-US" sz="1000" spc="-1" strike="noStrike">
                <a:solidFill>
                  <a:srgbClr val="000000"/>
                </a:solidFill>
                <a:latin typeface="News Cycle"/>
                <a:ea typeface="News Cycle"/>
              </a:rPr>
              <a:t>&gt;30(Re</a:t>
            </a:r>
            <a:r>
              <a:rPr b="1" lang="en-US" sz="1000" spc="-1" strike="noStrike">
                <a:solidFill>
                  <a:srgbClr val="000000"/>
                </a:solidFill>
                <a:latin typeface="News Cycle"/>
                <a:ea typeface="News Cycle"/>
              </a:rPr>
              <a:t>d) in </a:t>
            </a:r>
            <a:r>
              <a:rPr b="1" lang="en-US" sz="1000" spc="-1" strike="noStrike">
                <a:solidFill>
                  <a:srgbClr val="000000"/>
                </a:solidFill>
                <a:latin typeface="News Cycle"/>
                <a:ea typeface="News Cycle"/>
              </a:rPr>
              <a:t>Medelli</a:t>
            </a:r>
            <a:r>
              <a:rPr b="1" lang="en-US" sz="1000" spc="-1" strike="noStrike">
                <a:solidFill>
                  <a:srgbClr val="000000"/>
                </a:solidFill>
                <a:latin typeface="News Cycle"/>
                <a:ea typeface="News Cycle"/>
              </a:rPr>
              <a:t>n city, </a:t>
            </a:r>
            <a:r>
              <a:rPr b="1" lang="en-US" sz="1000" spc="-1" strike="noStrike">
                <a:solidFill>
                  <a:srgbClr val="000000"/>
                </a:solidFill>
                <a:latin typeface="News Cycle"/>
                <a:ea typeface="News Cycle"/>
              </a:rPr>
              <a:t>Colom</a:t>
            </a:r>
            <a:r>
              <a:rPr b="1" lang="en-US" sz="1000" spc="-1" strike="noStrike">
                <a:solidFill>
                  <a:srgbClr val="000000"/>
                </a:solidFill>
                <a:latin typeface="News Cycle"/>
                <a:ea typeface="News Cycle"/>
              </a:rPr>
              <a:t>bia.</a:t>
            </a:r>
            <a:endParaRPr b="1" lang="en-US" sz="1000" spc="-1" strike="noStrike">
              <a:latin typeface="Arial"/>
            </a:endParaRPr>
          </a:p>
        </p:txBody>
      </p:sp>
      <p:pic>
        <p:nvPicPr>
          <p:cNvPr id="613" name="" descr=""/>
          <p:cNvPicPr/>
          <p:nvPr/>
        </p:nvPicPr>
        <p:blipFill>
          <a:blip r:embed="rId1"/>
          <a:srcRect l="20765" t="32131" r="8231" b="0"/>
          <a:stretch/>
        </p:blipFill>
        <p:spPr>
          <a:xfrm>
            <a:off x="91440" y="864360"/>
            <a:ext cx="7406640" cy="3890520"/>
          </a:xfrm>
          <a:prstGeom prst="rect">
            <a:avLst/>
          </a:prstGeom>
          <a:ln>
            <a:noFill/>
          </a:ln>
        </p:spPr>
      </p:pic>
      <p:sp>
        <p:nvSpPr>
          <p:cNvPr id="614" name="TextShape 4"/>
          <p:cNvSpPr txBox="1"/>
          <p:nvPr/>
        </p:nvSpPr>
        <p:spPr>
          <a:xfrm>
            <a:off x="7680960" y="914400"/>
            <a:ext cx="1371600" cy="2331000"/>
          </a:xfrm>
          <a:prstGeom prst="rect">
            <a:avLst/>
          </a:prstGeom>
          <a:noFill/>
          <a:ln>
            <a:noFill/>
          </a:ln>
        </p:spPr>
        <p:txBody>
          <a:bodyPr lIns="90000" rIns="90000" tIns="45000" bIns="45000"/>
          <a:p>
            <a:pPr algn="just"/>
            <a:r>
              <a:rPr b="0" lang="en-US" sz="1000" spc="-1" strike="noStrike">
                <a:latin typeface="Liberation Serif;Times New Roman"/>
                <a:ea typeface="Lohit Devanagari"/>
              </a:rPr>
              <a:t>We can see that the very high values are in North and Northeast (Red colors) and low values from South to North, following almost a line (Green color), medium and high values around it with higher values to the west (Purple color. Center to South east corresponds to the best zone according to more values low and medium.</a:t>
            </a:r>
            <a:endParaRPr b="0" lang="en-US" sz="1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5.</a:t>
            </a:r>
            <a:br/>
            <a:r>
              <a:rPr b="0" lang="en-US" sz="3200" spc="-1" strike="noStrike">
                <a:solidFill>
                  <a:srgbClr val="0db8cc"/>
                </a:solidFill>
                <a:latin typeface="Oswald"/>
                <a:ea typeface="Oswald"/>
              </a:rPr>
              <a:t>DISCUSSIONS</a:t>
            </a:r>
            <a:endParaRPr b="0" lang="en-US" sz="3200" spc="-1" strike="noStrike">
              <a:latin typeface="Arial"/>
            </a:endParaRPr>
          </a:p>
        </p:txBody>
      </p:sp>
      <p:sp>
        <p:nvSpPr>
          <p:cNvPr id="616"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5. DISCUSSIONS</a:t>
            </a:r>
            <a:endParaRPr b="0" lang="en-US" sz="3200" spc="-1" strike="noStrike">
              <a:latin typeface="Arial"/>
            </a:endParaRPr>
          </a:p>
        </p:txBody>
      </p:sp>
      <p:sp>
        <p:nvSpPr>
          <p:cNvPr id="618"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pPr algn="just"/>
            <a:r>
              <a:rPr b="1" lang="en-US" sz="1000" spc="-1" strike="noStrike">
                <a:solidFill>
                  <a:srgbClr val="111111"/>
                </a:solidFill>
                <a:latin typeface="News Cycle"/>
                <a:ea typeface="Liberation Serif;Times New Roman"/>
              </a:rPr>
              <a:t>Clearly the worst zones correspond to mountain zones and boroughs around the urban city. These neighborhoods need especial attention. Prediction only with venues and categories is a good way to see the categorical poverty and local situation as an approximation, but not like a unique reference, because the lack of information, decreases better results and accuracy.</a:t>
            </a:r>
            <a:endParaRPr b="0" lang="en-US" sz="1000" spc="-1" strike="noStrike">
              <a:latin typeface="Arial"/>
            </a:endParaRPr>
          </a:p>
          <a:p>
            <a:pPr algn="just"/>
            <a:endParaRPr b="0" lang="en-US" sz="1000" spc="-1" strike="noStrike">
              <a:latin typeface="Arial"/>
            </a:endParaRPr>
          </a:p>
          <a:p>
            <a:pPr algn="just"/>
            <a:r>
              <a:rPr b="1" lang="en-US" sz="1000" spc="-1" strike="noStrike">
                <a:solidFill>
                  <a:srgbClr val="111111"/>
                </a:solidFill>
                <a:latin typeface="News Cycle"/>
                <a:ea typeface="Liberation Serif;Times New Roman"/>
              </a:rPr>
              <a:t>However, </a:t>
            </a:r>
            <a:r>
              <a:rPr b="1" lang="en-US" sz="1000" spc="-1" strike="noStrike">
                <a:solidFill>
                  <a:srgbClr val="000000"/>
                </a:solidFill>
                <a:latin typeface="News Cycle"/>
                <a:ea typeface="Liberation Serif;Times New Roman"/>
              </a:rPr>
              <a:t>K-Nearest Neighbors</a:t>
            </a:r>
            <a:r>
              <a:rPr b="1" lang="en-US" sz="1000" spc="-1" strike="noStrike">
                <a:solidFill>
                  <a:srgbClr val="111111"/>
                </a:solidFill>
                <a:latin typeface="News Cycle"/>
                <a:ea typeface="Liberation Serif;Times New Roman"/>
              </a:rPr>
              <a:t> model is a useful tool and could be the first step to have an idea about Multidimensional Poverty Index and using this information to possible new neighborhood constructions, marketing, territorial ordainment and set new strategies to reduce poverty to lowest values.</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619"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FC92D6A2-B17B-4C93-9B3C-D0F6F76577AC}"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20" name="Object 4"/>
          <p:cNvGraphicFramePr/>
          <p:nvPr/>
        </p:nvGraphicFramePr>
        <p:xfrm>
          <a:off x="1884960" y="2057760"/>
          <a:ext cx="5416200" cy="1048680"/>
        </p:xfrm>
        <a:graphic>
          <a:graphicData uri="http://schemas.openxmlformats.org/presentationml/2006/ole">
            <p:oleObj r:id="rId1" spid="">
              <p:embed/>
              <p:pic>
                <p:nvPicPr>
                  <p:cNvPr id="621"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22" name="Object 5"/>
          <p:cNvGraphicFramePr/>
          <p:nvPr/>
        </p:nvGraphicFramePr>
        <p:xfrm>
          <a:off x="1884960" y="2057760"/>
          <a:ext cx="5416200" cy="1048680"/>
        </p:xfrm>
        <a:graphic>
          <a:graphicData uri="http://schemas.openxmlformats.org/presentationml/2006/ole">
            <p:oleObj r:id="rId2" spid="">
              <p:embed/>
              <p:pic>
                <p:nvPicPr>
                  <p:cNvPr id="623"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5. DISCUSSIONS</a:t>
            </a:r>
            <a:endParaRPr b="0" lang="en-US" sz="3200" spc="-1" strike="noStrike">
              <a:latin typeface="Arial"/>
            </a:endParaRPr>
          </a:p>
        </p:txBody>
      </p:sp>
      <p:sp>
        <p:nvSpPr>
          <p:cNvPr id="625"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pPr algn="just">
              <a:lnSpc>
                <a:spcPct val="100000"/>
              </a:lnSpc>
            </a:pPr>
            <a:r>
              <a:rPr b="1" lang="en-US" sz="1000" spc="-1" strike="noStrike">
                <a:solidFill>
                  <a:srgbClr val="111111"/>
                </a:solidFill>
                <a:latin typeface="News Cycle"/>
                <a:ea typeface="Liberation Serif;Times New Roman"/>
              </a:rPr>
              <a:t>According to previous information recommendations are:</a:t>
            </a:r>
            <a:endParaRPr b="0" lang="en-US" sz="1000" spc="-1" strike="noStrike">
              <a:latin typeface="Arial"/>
            </a:endParaRPr>
          </a:p>
          <a:p>
            <a:pPr algn="just">
              <a:lnSpc>
                <a:spcPct val="100000"/>
              </a:lnSpc>
            </a:pPr>
            <a:endParaRPr b="0" lang="en-US" sz="1000" spc="-1" strike="noStrike">
              <a:latin typeface="Arial"/>
            </a:endParaRPr>
          </a:p>
          <a:p>
            <a:pPr marL="216000" indent="-216000" algn="just">
              <a:lnSpc>
                <a:spcPct val="100000"/>
              </a:lnSpc>
              <a:buClr>
                <a:srgbClr val="000000"/>
              </a:buClr>
              <a:buSzPct val="45000"/>
              <a:buFont typeface="Wingdings" charset="2"/>
              <a:buChar char=""/>
            </a:pPr>
            <a:r>
              <a:rPr b="1" lang="en-US" sz="1000" spc="-1" strike="noStrike">
                <a:solidFill>
                  <a:srgbClr val="111111"/>
                </a:solidFill>
                <a:latin typeface="News Cycle"/>
                <a:ea typeface="Liberation Serif;Times New Roman"/>
              </a:rPr>
              <a:t>Extract all possible data from venues and improve model and accuracy to have better results.</a:t>
            </a:r>
            <a:endParaRPr b="0" lang="en-US" sz="1000" spc="-1" strike="noStrike">
              <a:latin typeface="Arial"/>
            </a:endParaRPr>
          </a:p>
          <a:p>
            <a:pPr marL="216000" indent="-216000" algn="just">
              <a:lnSpc>
                <a:spcPct val="100000"/>
              </a:lnSpc>
              <a:buClr>
                <a:srgbClr val="000000"/>
              </a:buClr>
              <a:buSzPct val="45000"/>
              <a:buFont typeface="Wingdings" charset="2"/>
              <a:buChar char=""/>
            </a:pPr>
            <a:endParaRPr b="0" lang="en-US" sz="1000" spc="-1" strike="noStrike">
              <a:latin typeface="Arial"/>
            </a:endParaRPr>
          </a:p>
          <a:p>
            <a:pPr marL="216000" indent="-216000" algn="just">
              <a:lnSpc>
                <a:spcPct val="100000"/>
              </a:lnSpc>
              <a:buClr>
                <a:srgbClr val="000000"/>
              </a:buClr>
              <a:buSzPct val="45000"/>
              <a:buFont typeface="Wingdings" charset="2"/>
              <a:buChar char=""/>
            </a:pPr>
            <a:r>
              <a:rPr b="1" lang="en-US" sz="1000" spc="-1" strike="noStrike">
                <a:solidFill>
                  <a:srgbClr val="111111"/>
                </a:solidFill>
                <a:latin typeface="News Cycle"/>
                <a:ea typeface="Liberation Serif;Times New Roman"/>
              </a:rPr>
              <a:t>Avoid lack of information like in the south west from the map with only one venue in five neighborhoods.</a:t>
            </a:r>
            <a:endParaRPr b="0" lang="en-US" sz="1000" spc="-1" strike="noStrike">
              <a:latin typeface="Arial"/>
            </a:endParaRPr>
          </a:p>
          <a:p>
            <a:pPr marL="216000" indent="-216000" algn="just">
              <a:lnSpc>
                <a:spcPct val="100000"/>
              </a:lnSpc>
              <a:buClr>
                <a:srgbClr val="000000"/>
              </a:buClr>
              <a:buSzPct val="45000"/>
              <a:buFont typeface="Wingdings" charset="2"/>
              <a:buChar char=""/>
            </a:pPr>
            <a:endParaRPr b="0" lang="en-US" sz="1000" spc="-1" strike="noStrike">
              <a:latin typeface="Arial"/>
            </a:endParaRPr>
          </a:p>
          <a:p>
            <a:pPr marL="216000" indent="-216000" algn="just">
              <a:lnSpc>
                <a:spcPct val="100000"/>
              </a:lnSpc>
              <a:buClr>
                <a:srgbClr val="000000"/>
              </a:buClr>
              <a:buSzPct val="45000"/>
              <a:buFont typeface="Wingdings" charset="2"/>
              <a:buChar char=""/>
            </a:pPr>
            <a:r>
              <a:rPr b="1" lang="en-US" sz="1000" spc="-1" strike="noStrike">
                <a:solidFill>
                  <a:srgbClr val="111111"/>
                </a:solidFill>
                <a:latin typeface="News Cycle"/>
                <a:ea typeface="Liberation Serif;Times New Roman"/>
              </a:rPr>
              <a:t>Many places are not clearly identified they are the black zones from the map, like parks and green zones and other places.</a:t>
            </a:r>
            <a:endParaRPr b="0" lang="en-US" sz="1000" spc="-1" strike="noStrike">
              <a:latin typeface="Arial"/>
            </a:endParaRPr>
          </a:p>
          <a:p>
            <a:pPr marL="216000" indent="-216000" algn="just">
              <a:lnSpc>
                <a:spcPct val="100000"/>
              </a:lnSpc>
              <a:buClr>
                <a:srgbClr val="000000"/>
              </a:buClr>
              <a:buSzPct val="45000"/>
              <a:buFont typeface="Wingdings" charset="2"/>
              <a:buChar char=""/>
            </a:pPr>
            <a:endParaRPr b="0" lang="en-US" sz="1000" spc="-1" strike="noStrike">
              <a:latin typeface="Arial"/>
            </a:endParaRPr>
          </a:p>
          <a:p>
            <a:pPr marL="216000" indent="-216000" algn="just">
              <a:lnSpc>
                <a:spcPct val="100000"/>
              </a:lnSpc>
              <a:buClr>
                <a:srgbClr val="000000"/>
              </a:buClr>
              <a:buSzPct val="45000"/>
              <a:buFont typeface="Wingdings" charset="2"/>
              <a:buChar char=""/>
            </a:pPr>
            <a:r>
              <a:rPr b="1" lang="en-US" sz="1000" spc="-1" strike="noStrike">
                <a:solidFill>
                  <a:srgbClr val="111111"/>
                </a:solidFill>
                <a:latin typeface="News Cycle"/>
                <a:ea typeface="Liberation Serif;Times New Roman"/>
              </a:rPr>
              <a:t>Places without houses or buildings does not have  Multidimensional Poverty Index, and could create biases in a few neighborhoods</a:t>
            </a:r>
            <a:endParaRPr b="0" lang="en-US" sz="1000" spc="-1" strike="noStrike">
              <a:latin typeface="Arial"/>
            </a:endParaRPr>
          </a:p>
          <a:p>
            <a:pPr marL="216000" indent="-216000" algn="just">
              <a:lnSpc>
                <a:spcPct val="100000"/>
              </a:lnSpc>
              <a:buClr>
                <a:srgbClr val="000000"/>
              </a:buClr>
              <a:buSzPct val="45000"/>
              <a:buFont typeface="Wingdings" charset="2"/>
              <a:buChar char=""/>
            </a:pPr>
            <a:endParaRPr b="0" lang="en-US" sz="1000" spc="-1" strike="noStrike">
              <a:latin typeface="Arial"/>
            </a:endParaRPr>
          </a:p>
          <a:p>
            <a:pPr marL="216000" indent="-216000" algn="just">
              <a:lnSpc>
                <a:spcPct val="100000"/>
              </a:lnSpc>
              <a:buClr>
                <a:srgbClr val="000000"/>
              </a:buClr>
              <a:buSzPct val="45000"/>
              <a:buFont typeface="Wingdings" charset="2"/>
              <a:buChar char=""/>
            </a:pPr>
            <a:r>
              <a:rPr b="1" lang="en-US" sz="1000" spc="-1" strike="noStrike">
                <a:solidFill>
                  <a:srgbClr val="111111"/>
                </a:solidFill>
                <a:latin typeface="News Cycle"/>
                <a:ea typeface="Liberation Serif;Times New Roman"/>
              </a:rPr>
              <a:t>Mountain zones and big neighborhoods have a problem with coordinates, because we only use one point inside the neighborhood and with 600 meters of radio is not the best way, maybe those big neighborhoods needs two or more points </a:t>
            </a:r>
            <a:endParaRPr b="0" lang="en-US" sz="1000" spc="-1" strike="noStrike">
              <a:latin typeface="Arial"/>
            </a:endParaRPr>
          </a:p>
          <a:p>
            <a:pPr marL="216000" indent="-216000" algn="just">
              <a:lnSpc>
                <a:spcPct val="100000"/>
              </a:lnSpc>
              <a:buClr>
                <a:srgbClr val="000000"/>
              </a:buClr>
              <a:buSzPct val="45000"/>
              <a:buFont typeface="Wingdings" charset="2"/>
              <a:buChar char=""/>
            </a:pPr>
            <a:endParaRPr b="0" lang="en-US" sz="1000" spc="-1" strike="noStrike">
              <a:latin typeface="Arial"/>
            </a:endParaRPr>
          </a:p>
          <a:p>
            <a:pPr marL="216000" indent="-216000" algn="just">
              <a:buClr>
                <a:srgbClr val="000000"/>
              </a:buClr>
              <a:buSzPct val="45000"/>
              <a:buFont typeface="Wingdings" charset="2"/>
              <a:buChar char=""/>
            </a:pPr>
            <a:r>
              <a:rPr b="1" lang="en-US" sz="1000" spc="-1" strike="noStrike">
                <a:solidFill>
                  <a:srgbClr val="111111"/>
                </a:solidFill>
                <a:latin typeface="News Cycle"/>
                <a:ea typeface="Liberation Serif;Times New Roman"/>
              </a:rPr>
              <a:t>Choose categories is not an easy task, here is important evaluate categories and which ones are the better with entire data, according to correlation here was used 25 categories but with full data this could be changed.</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626"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5F653200-40F0-4C00-9B53-814397F0341C}"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27" name="Object 4"/>
          <p:cNvGraphicFramePr/>
          <p:nvPr/>
        </p:nvGraphicFramePr>
        <p:xfrm>
          <a:off x="1884960" y="2057760"/>
          <a:ext cx="5416200" cy="1048680"/>
        </p:xfrm>
        <a:graphic>
          <a:graphicData uri="http://schemas.openxmlformats.org/presentationml/2006/ole">
            <p:oleObj r:id="rId1" spid="">
              <p:embed/>
              <p:pic>
                <p:nvPicPr>
                  <p:cNvPr id="628"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29" name="Object 5"/>
          <p:cNvGraphicFramePr/>
          <p:nvPr/>
        </p:nvGraphicFramePr>
        <p:xfrm>
          <a:off x="1884960" y="2057760"/>
          <a:ext cx="5416200" cy="1048680"/>
        </p:xfrm>
        <a:graphic>
          <a:graphicData uri="http://schemas.openxmlformats.org/presentationml/2006/ole">
            <p:oleObj r:id="rId2" spid="">
              <p:embed/>
              <p:pic>
                <p:nvPicPr>
                  <p:cNvPr id="630"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6.</a:t>
            </a:r>
            <a:br/>
            <a:r>
              <a:rPr b="0" lang="en-US" sz="3200" spc="-1" strike="noStrike">
                <a:solidFill>
                  <a:srgbClr val="0db8cc"/>
                </a:solidFill>
                <a:latin typeface="Oswald"/>
                <a:ea typeface="Oswald"/>
              </a:rPr>
              <a:t>CONCLUSIONS</a:t>
            </a:r>
            <a:endParaRPr b="0" lang="en-US" sz="3200" spc="-1" strike="noStrike">
              <a:latin typeface="Arial"/>
            </a:endParaRPr>
          </a:p>
        </p:txBody>
      </p:sp>
      <p:sp>
        <p:nvSpPr>
          <p:cNvPr id="632"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6. CONCLUSIONS</a:t>
            </a:r>
            <a:endParaRPr b="0" lang="en-US" sz="3200" spc="-1" strike="noStrike">
              <a:latin typeface="Arial"/>
            </a:endParaRPr>
          </a:p>
        </p:txBody>
      </p:sp>
      <p:sp>
        <p:nvSpPr>
          <p:cNvPr id="634"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pPr algn="just"/>
            <a:r>
              <a:rPr b="1" lang="en-US" sz="1000" spc="-1" strike="noStrike">
                <a:solidFill>
                  <a:srgbClr val="111111"/>
                </a:solidFill>
                <a:latin typeface="News Cycle"/>
                <a:ea typeface="Liberation Serif;Times New Roman"/>
              </a:rPr>
              <a:t>Using a free foursquare account and coordinates from each neighborhood with radius of 600 meters, it could extract 4058 venues and 236 unique categories from Medellin city, Colombia. With a final data from 25 categories and  1073 venues use to training and test to 273 urban neighborhoods.</a:t>
            </a:r>
            <a:endParaRPr b="0" lang="en-US" sz="1000" spc="-1" strike="noStrike">
              <a:latin typeface="Arial"/>
            </a:endParaRPr>
          </a:p>
          <a:p>
            <a:pPr algn="just"/>
            <a:endParaRPr b="0" lang="en-US" sz="1000" spc="-1" strike="noStrike">
              <a:latin typeface="Arial"/>
            </a:endParaRPr>
          </a:p>
          <a:p>
            <a:pPr algn="just"/>
            <a:r>
              <a:rPr b="1" lang="en-US" sz="1050" spc="-1" strike="noStrike">
                <a:solidFill>
                  <a:srgbClr val="111111"/>
                </a:solidFill>
                <a:latin typeface="News Cycle"/>
                <a:ea typeface="Liberation Serif;Times New Roman"/>
              </a:rPr>
              <a:t>S</a:t>
            </a:r>
            <a:r>
              <a:rPr b="1" lang="en-US" sz="1050" spc="-1" strike="noStrike">
                <a:solidFill>
                  <a:srgbClr val="111111"/>
                </a:solidFill>
                <a:latin typeface="News Cycle"/>
                <a:ea typeface="Liberation Serif;Times New Roman"/>
              </a:rPr>
              <a:t>everal kind of algorithms were used in this study starting with </a:t>
            </a:r>
            <a:r>
              <a:rPr b="1" lang="en-US" sz="1050" spc="-1" strike="noStrike">
                <a:solidFill>
                  <a:srgbClr val="000000"/>
                </a:solidFill>
                <a:latin typeface="News Cycle"/>
                <a:ea typeface="Liberation Serif;Times New Roman"/>
              </a:rPr>
              <a:t>K-Nearest Neighbors, Decision Tree, Support Vector Machine Evaluation and Logistic Regression. The best result was K-Nearest Neighbors with 73% of F1 score accuracy, using K= 6, follow by Logistic Regression with 64%.</a:t>
            </a:r>
            <a:endParaRPr b="0" lang="en-US" sz="1050" spc="-1" strike="noStrike">
              <a:latin typeface="Arial"/>
            </a:endParaRPr>
          </a:p>
          <a:p>
            <a:pPr algn="just"/>
            <a:r>
              <a:rPr b="1" lang="en-US" sz="1000" spc="-1" strike="noStrike">
                <a:solidFill>
                  <a:srgbClr val="111111"/>
                </a:solidFill>
                <a:latin typeface="News Cycle"/>
                <a:ea typeface="Liberation Serif;Times New Roman"/>
              </a:rPr>
              <a:t>Multidimensional Poverty Index (IPM) has a classification from Low to very high, according to the all 277 neighborhoods, Low is the most frequent 129, Medium 80, High 46, and Very high 18.</a:t>
            </a:r>
            <a:endParaRPr b="0" lang="en-US" sz="1000" spc="-1" strike="noStrike">
              <a:latin typeface="Arial"/>
            </a:endParaRPr>
          </a:p>
          <a:p>
            <a:pPr algn="just"/>
            <a:endParaRPr b="0" lang="en-US" sz="1000" spc="-1" strike="noStrike">
              <a:latin typeface="Arial"/>
            </a:endParaRPr>
          </a:p>
          <a:p>
            <a:pPr algn="just"/>
            <a:r>
              <a:rPr b="1" lang="en-US" sz="1050" spc="-1" strike="noStrike">
                <a:solidFill>
                  <a:srgbClr val="111111"/>
                </a:solidFill>
                <a:latin typeface="News Cycle"/>
                <a:ea typeface="Liberation Serif;Times New Roman"/>
              </a:rPr>
              <a:t>Very high values are in the North and Northeast and low values from South to North, medium and high values around it, with higher values to the west. </a:t>
            </a:r>
            <a:r>
              <a:rPr b="1" lang="en-US" sz="1050" spc="-1" strike="noStrike">
                <a:solidFill>
                  <a:srgbClr val="000000"/>
                </a:solidFill>
                <a:latin typeface="News Cycle"/>
                <a:ea typeface="Liberation Serif;Times New Roman"/>
              </a:rPr>
              <a:t>Center to South east zone corresponds to the best zone according to more values low and medium in Medellin city.</a:t>
            </a:r>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gn="just"/>
            <a:endParaRPr b="0" lang="en-US" sz="1050" spc="-1" strike="noStrike">
              <a:latin typeface="Arial"/>
            </a:endParaRPr>
          </a:p>
          <a:p>
            <a:pPr>
              <a:lnSpc>
                <a:spcPct val="115000"/>
              </a:lnSpc>
              <a:spcBef>
                <a:spcPts val="799"/>
              </a:spcBef>
              <a:spcAft>
                <a:spcPts val="799"/>
              </a:spcAft>
            </a:pPr>
            <a:endParaRPr b="0" lang="en-US" sz="1050" spc="-1" strike="noStrike">
              <a:latin typeface="Arial"/>
            </a:endParaRPr>
          </a:p>
        </p:txBody>
      </p:sp>
      <p:sp>
        <p:nvSpPr>
          <p:cNvPr id="635"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35A51748-42C6-4A60-8F97-A575A45DEF5A}"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36" name="Object 4"/>
          <p:cNvGraphicFramePr/>
          <p:nvPr/>
        </p:nvGraphicFramePr>
        <p:xfrm>
          <a:off x="1884960" y="2057760"/>
          <a:ext cx="5416200" cy="1048680"/>
        </p:xfrm>
        <a:graphic>
          <a:graphicData uri="http://schemas.openxmlformats.org/presentationml/2006/ole">
            <p:oleObj r:id="rId1" spid="">
              <p:embed/>
              <p:pic>
                <p:nvPicPr>
                  <p:cNvPr id="637"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38" name="Object 5"/>
          <p:cNvGraphicFramePr/>
          <p:nvPr/>
        </p:nvGraphicFramePr>
        <p:xfrm>
          <a:off x="1884960" y="2057760"/>
          <a:ext cx="5416200" cy="1048680"/>
        </p:xfrm>
        <a:graphic>
          <a:graphicData uri="http://schemas.openxmlformats.org/presentationml/2006/ole">
            <p:oleObj r:id="rId2" spid="">
              <p:embed/>
              <p:pic>
                <p:nvPicPr>
                  <p:cNvPr id="639"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6. CONCLUSIONS</a:t>
            </a:r>
            <a:endParaRPr b="0" lang="en-US" sz="3200" spc="-1" strike="noStrike">
              <a:latin typeface="Arial"/>
            </a:endParaRPr>
          </a:p>
        </p:txBody>
      </p:sp>
      <p:sp>
        <p:nvSpPr>
          <p:cNvPr id="641"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pPr algn="just">
              <a:lnSpc>
                <a:spcPct val="100000"/>
              </a:lnSpc>
            </a:pPr>
            <a:r>
              <a:rPr b="1" lang="en-US" sz="1050" spc="-1" strike="noStrike">
                <a:solidFill>
                  <a:srgbClr val="111111"/>
                </a:solidFill>
                <a:latin typeface="News Cycle"/>
                <a:ea typeface="Liberation Serif;Times New Roman"/>
              </a:rPr>
              <a:t>Prediction to </a:t>
            </a:r>
            <a:r>
              <a:rPr b="1" lang="en-US" sz="1050" spc="-1" strike="noStrike">
                <a:solidFill>
                  <a:srgbClr val="000000"/>
                </a:solidFill>
                <a:latin typeface="News Cycle"/>
                <a:ea typeface="Liberation Serif;Times New Roman"/>
              </a:rPr>
              <a:t>Multidimensional Poverty Index (IPM)</a:t>
            </a:r>
            <a:r>
              <a:rPr b="1" lang="en-US" sz="1050" spc="-1" strike="noStrike">
                <a:solidFill>
                  <a:srgbClr val="111111"/>
                </a:solidFill>
                <a:latin typeface="News Cycle"/>
                <a:ea typeface="Liberation Serif;Times New Roman"/>
              </a:rPr>
              <a:t> only with venues and categories is a good way to see the categorical poverty and local situation as an approximation, but not like a unique reference, because the lack of information, decreases better results and accuracy. However, </a:t>
            </a:r>
            <a:r>
              <a:rPr b="1" lang="en-US" sz="1050" spc="-1" strike="noStrike">
                <a:solidFill>
                  <a:srgbClr val="000000"/>
                </a:solidFill>
                <a:latin typeface="News Cycle"/>
                <a:ea typeface="Liberation Serif;Times New Roman"/>
              </a:rPr>
              <a:t>K-Nearest Neighbors</a:t>
            </a:r>
            <a:r>
              <a:rPr b="1" lang="en-US" sz="1050" spc="-1" strike="noStrike">
                <a:solidFill>
                  <a:srgbClr val="111111"/>
                </a:solidFill>
                <a:latin typeface="News Cycle"/>
                <a:ea typeface="Liberation Serif;Times New Roman"/>
              </a:rPr>
              <a:t> model is a useful tool and could be the first step to have an idea about Multidimensional Poverty Index and use this information to possible new neighborhood constructions, marketing, territorial ordainment and set new strategies to reduce poverty to lowest values.</a:t>
            </a:r>
            <a:endParaRPr b="0" lang="en-US" sz="1050" spc="-1" strike="noStrike">
              <a:latin typeface="Arial"/>
            </a:endParaRPr>
          </a:p>
          <a:p>
            <a:pPr algn="just">
              <a:lnSpc>
                <a:spcPct val="100000"/>
              </a:lnSpc>
            </a:pPr>
            <a:endParaRPr b="0" lang="en-US" sz="1050" spc="-1" strike="noStrike">
              <a:latin typeface="Arial"/>
            </a:endParaRPr>
          </a:p>
          <a:p>
            <a:pPr algn="just"/>
            <a:r>
              <a:rPr b="1" lang="en-US" sz="1000" spc="-1" strike="noStrike">
                <a:solidFill>
                  <a:srgbClr val="111111"/>
                </a:solidFill>
                <a:latin typeface="News Cycle"/>
                <a:ea typeface="Liberation Serif;Times New Roman"/>
              </a:rPr>
              <a:t>To next researches and improve this study is necessary to extract all possible data from venues in the entire city with a premium account at foursquare and building new models having accuracy above 73% and taking in count categories with higher weight in the full data.</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642"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8151017B-3148-44CB-B7F9-B595BDBC5C13}"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43" name="Object 4"/>
          <p:cNvGraphicFramePr/>
          <p:nvPr/>
        </p:nvGraphicFramePr>
        <p:xfrm>
          <a:off x="1884960" y="2057760"/>
          <a:ext cx="5416200" cy="1048680"/>
        </p:xfrm>
        <a:graphic>
          <a:graphicData uri="http://schemas.openxmlformats.org/presentationml/2006/ole">
            <p:oleObj r:id="rId1" spid="">
              <p:embed/>
              <p:pic>
                <p:nvPicPr>
                  <p:cNvPr id="644"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45" name="Object 5"/>
          <p:cNvGraphicFramePr/>
          <p:nvPr/>
        </p:nvGraphicFramePr>
        <p:xfrm>
          <a:off x="1884960" y="2057760"/>
          <a:ext cx="5416200" cy="1048680"/>
        </p:xfrm>
        <a:graphic>
          <a:graphicData uri="http://schemas.openxmlformats.org/presentationml/2006/ole">
            <p:oleObj r:id="rId2" spid="">
              <p:embed/>
              <p:pic>
                <p:nvPicPr>
                  <p:cNvPr id="646"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 descr=""/>
          <p:cNvPicPr/>
          <p:nvPr/>
        </p:nvPicPr>
        <p:blipFill>
          <a:blip r:embed="rId1"/>
          <a:stretch/>
        </p:blipFill>
        <p:spPr>
          <a:xfrm>
            <a:off x="4244400" y="0"/>
            <a:ext cx="4899600" cy="5143320"/>
          </a:xfrm>
          <a:prstGeom prst="rect">
            <a:avLst/>
          </a:prstGeom>
          <a:ln>
            <a:noFill/>
          </a:ln>
        </p:spPr>
      </p:pic>
      <p:sp>
        <p:nvSpPr>
          <p:cNvPr id="473" name="CustomShape 1"/>
          <p:cNvSpPr/>
          <p:nvPr/>
        </p:nvSpPr>
        <p:spPr>
          <a:xfrm>
            <a:off x="550440" y="1081080"/>
            <a:ext cx="3693960" cy="885960"/>
          </a:xfrm>
          <a:prstGeom prst="rect">
            <a:avLst/>
          </a:prstGeom>
          <a:noFill/>
          <a:ln>
            <a:noFill/>
          </a:ln>
        </p:spPr>
        <p:style>
          <a:lnRef idx="0"/>
          <a:fillRef idx="0"/>
          <a:effectRef idx="0"/>
          <a:fontRef idx="minor"/>
        </p:style>
      </p:sp>
      <p:sp>
        <p:nvSpPr>
          <p:cNvPr id="474" name="CustomShape 2"/>
          <p:cNvSpPr/>
          <p:nvPr/>
        </p:nvSpPr>
        <p:spPr>
          <a:xfrm>
            <a:off x="550440" y="2165760"/>
            <a:ext cx="3693960" cy="1903320"/>
          </a:xfrm>
          <a:prstGeom prst="rect">
            <a:avLst/>
          </a:prstGeom>
          <a:noFill/>
          <a:ln>
            <a:noFill/>
          </a:ln>
        </p:spPr>
        <p:style>
          <a:lnRef idx="0"/>
          <a:fillRef idx="0"/>
          <a:effectRef idx="0"/>
          <a:fontRef idx="minor"/>
        </p:style>
      </p:sp>
      <p:sp>
        <p:nvSpPr>
          <p:cNvPr id="475"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78A3AF96-94A2-4C04-92CB-45904AAAD1AA}" type="slidenum">
              <a:rPr b="0" lang="en-US" sz="1300" spc="-1" strike="noStrike">
                <a:solidFill>
                  <a:srgbClr val="ffffff"/>
                </a:solidFill>
                <a:latin typeface="Oswald"/>
                <a:ea typeface="Oswald"/>
              </a:rPr>
              <a:t>1</a:t>
            </a:fld>
            <a:endParaRPr b="0" lang="en-US" sz="1300" spc="-1" strike="noStrike">
              <a:latin typeface="Arial"/>
            </a:endParaRPr>
          </a:p>
        </p:txBody>
      </p:sp>
      <p:pic>
        <p:nvPicPr>
          <p:cNvPr id="476" name="" descr=""/>
          <p:cNvPicPr/>
          <p:nvPr/>
        </p:nvPicPr>
        <p:blipFill>
          <a:blip r:embed="rId2"/>
          <a:stretch/>
        </p:blipFill>
        <p:spPr>
          <a:xfrm>
            <a:off x="0" y="0"/>
            <a:ext cx="4244400" cy="5163120"/>
          </a:xfrm>
          <a:prstGeom prst="rect">
            <a:avLst/>
          </a:prstGeom>
          <a:ln>
            <a:noFill/>
          </a:ln>
        </p:spPr>
      </p:pic>
      <p:pic>
        <p:nvPicPr>
          <p:cNvPr id="477" name="" descr=""/>
          <p:cNvPicPr/>
          <p:nvPr/>
        </p:nvPicPr>
        <p:blipFill>
          <a:blip r:embed="rId3"/>
          <a:stretch/>
        </p:blipFill>
        <p:spPr>
          <a:xfrm>
            <a:off x="550440" y="1188720"/>
            <a:ext cx="2676240" cy="2228400"/>
          </a:xfrm>
          <a:prstGeom prst="rect">
            <a:avLst/>
          </a:prstGeom>
          <a:ln>
            <a:noFill/>
          </a:ln>
        </p:spPr>
      </p:pic>
      <p:pic>
        <p:nvPicPr>
          <p:cNvPr id="478" name="" descr=""/>
          <p:cNvPicPr/>
          <p:nvPr/>
        </p:nvPicPr>
        <p:blipFill>
          <a:blip r:embed="rId4"/>
          <a:stretch/>
        </p:blipFill>
        <p:spPr>
          <a:xfrm>
            <a:off x="5212080" y="1737360"/>
            <a:ext cx="2676240" cy="22762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7.</a:t>
            </a:r>
            <a:br/>
            <a:r>
              <a:rPr b="0" lang="en-US" sz="3200" spc="-1" strike="noStrike">
                <a:solidFill>
                  <a:srgbClr val="0db8cc"/>
                </a:solidFill>
                <a:latin typeface="Oswald"/>
                <a:ea typeface="Oswald"/>
              </a:rPr>
              <a:t>REFERENCES</a:t>
            </a:r>
            <a:endParaRPr b="0" lang="en-US" sz="3200" spc="-1" strike="noStrike">
              <a:latin typeface="Arial"/>
            </a:endParaRPr>
          </a:p>
        </p:txBody>
      </p:sp>
      <p:sp>
        <p:nvSpPr>
          <p:cNvPr id="648"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7. REFERENCES</a:t>
            </a:r>
            <a:endParaRPr b="0" lang="en-US" sz="3200" spc="-1" strike="noStrike">
              <a:latin typeface="Arial"/>
            </a:endParaRPr>
          </a:p>
        </p:txBody>
      </p:sp>
      <p:sp>
        <p:nvSpPr>
          <p:cNvPr id="650" name="CustomShape 2"/>
          <p:cNvSpPr/>
          <p:nvPr/>
        </p:nvSpPr>
        <p:spPr>
          <a:xfrm>
            <a:off x="550440" y="1155600"/>
            <a:ext cx="6307560" cy="3231720"/>
          </a:xfrm>
          <a:prstGeom prst="rect">
            <a:avLst/>
          </a:prstGeom>
          <a:noFill/>
          <a:ln>
            <a:noFill/>
          </a:ln>
        </p:spPr>
        <p:style>
          <a:lnRef idx="0"/>
          <a:fillRef idx="0"/>
          <a:effectRef idx="0"/>
          <a:fontRef idx="minor"/>
        </p:style>
        <p:txBody>
          <a:bodyPr lIns="0" rIns="0" tIns="0" bIns="0"/>
          <a:p>
            <a:pPr algn="just"/>
            <a:r>
              <a:rPr b="1" lang="en-US" sz="1000" spc="-1" strike="noStrike">
                <a:solidFill>
                  <a:srgbClr val="111111"/>
                </a:solidFill>
                <a:latin typeface="News Cycle"/>
                <a:ea typeface="Liberation Serif;Times New Roman"/>
              </a:rPr>
              <a:t>1-IBM </a:t>
            </a:r>
            <a:r>
              <a:rPr b="1" lang="en-US" sz="1000" spc="-1" strike="noStrike">
                <a:solidFill>
                  <a:srgbClr val="111111"/>
                </a:solidFill>
                <a:latin typeface="News Cycle"/>
                <a:ea typeface="Liberation Serif;Times New Roman"/>
              </a:rPr>
              <a:t>Developer </a:t>
            </a:r>
            <a:r>
              <a:rPr b="1" lang="en-US" sz="1000" spc="-1" strike="noStrike">
                <a:solidFill>
                  <a:srgbClr val="111111"/>
                </a:solidFill>
                <a:latin typeface="News Cycle"/>
                <a:ea typeface="Liberation Serif;Times New Roman"/>
              </a:rPr>
              <a:t>skill Network. </a:t>
            </a:r>
            <a:r>
              <a:rPr b="1" lang="en-US" sz="1000" spc="-1" strike="noStrike">
                <a:solidFill>
                  <a:srgbClr val="111111"/>
                </a:solidFill>
                <a:latin typeface="News Cycle"/>
                <a:ea typeface="Liberation Serif;Times New Roman"/>
              </a:rPr>
              <a:t>Data Science </a:t>
            </a:r>
            <a:r>
              <a:rPr b="1" lang="en-US" sz="1000" spc="-1" strike="noStrike">
                <a:solidFill>
                  <a:srgbClr val="111111"/>
                </a:solidFill>
                <a:latin typeface="News Cycle"/>
                <a:ea typeface="Liberation Serif;Times New Roman"/>
              </a:rPr>
              <a:t>labs.</a:t>
            </a:r>
            <a:endParaRPr b="0" lang="en-US" sz="1000" spc="-1" strike="noStrike">
              <a:latin typeface="Arial"/>
            </a:endParaRPr>
          </a:p>
          <a:p>
            <a:pPr algn="just"/>
            <a:r>
              <a:rPr b="1" lang="en-US" sz="1000" spc="-1" strike="noStrike">
                <a:solidFill>
                  <a:srgbClr val="000000"/>
                </a:solidFill>
                <a:latin typeface="News Cycle"/>
                <a:ea typeface="Liberation Serif;Times New Roman"/>
              </a:rPr>
              <a:t>2-</a:t>
            </a:r>
            <a:r>
              <a:rPr b="1" lang="en-US" sz="1000" spc="-1" strike="noStrike">
                <a:solidFill>
                  <a:srgbClr val="111111"/>
                </a:solidFill>
                <a:latin typeface="News Cycle"/>
                <a:ea typeface="Liberation Serif;Times New Roman"/>
                <a:hlinkClick r:id="rId1"/>
              </a:rPr>
              <a:t>https://www.kdnuggets.com</a:t>
            </a:r>
            <a:endParaRPr b="0" lang="en-US" sz="1000" spc="-1" strike="noStrike">
              <a:latin typeface="Arial"/>
            </a:endParaRPr>
          </a:p>
          <a:p>
            <a:pPr algn="just"/>
            <a:r>
              <a:rPr b="1" lang="en-US" sz="1000" spc="-1" strike="noStrike">
                <a:solidFill>
                  <a:srgbClr val="111111"/>
                </a:solidFill>
                <a:latin typeface="News Cycle"/>
                <a:ea typeface="Liberation Serif;Times New Roman"/>
              </a:rPr>
              <a:t>Free </a:t>
            </a:r>
            <a:r>
              <a:rPr b="1" lang="en-US" sz="1000" spc="-1" strike="noStrike">
                <a:solidFill>
                  <a:srgbClr val="111111"/>
                </a:solidFill>
                <a:latin typeface="News Cycle"/>
                <a:ea typeface="Liberation Serif;Times New Roman"/>
              </a:rPr>
              <a:t>software:</a:t>
            </a:r>
            <a:endParaRPr b="0" lang="en-US" sz="1000" spc="-1" strike="noStrike">
              <a:latin typeface="Arial"/>
            </a:endParaRPr>
          </a:p>
          <a:p>
            <a:pPr algn="just"/>
            <a:r>
              <a:rPr b="1" lang="en-US" sz="1000" spc="-1" strike="noStrike">
                <a:solidFill>
                  <a:srgbClr val="000000"/>
                </a:solidFill>
                <a:latin typeface="News Cycle"/>
                <a:ea typeface="Liberation Serif;Times New Roman"/>
              </a:rPr>
              <a:t>3-QGIS: </a:t>
            </a:r>
            <a:r>
              <a:rPr b="1" lang="en-US" sz="1000" spc="-1" strike="noStrike">
                <a:solidFill>
                  <a:srgbClr val="000000"/>
                </a:solidFill>
                <a:latin typeface="News Cycle"/>
                <a:ea typeface="Liberation Serif;Times New Roman"/>
              </a:rPr>
              <a:t>https://www.</a:t>
            </a:r>
            <a:r>
              <a:rPr b="1" lang="en-US" sz="1000" spc="-1" strike="noStrike">
                <a:solidFill>
                  <a:srgbClr val="000000"/>
                </a:solidFill>
                <a:latin typeface="News Cycle"/>
                <a:ea typeface="Liberation Serif;Times New Roman"/>
              </a:rPr>
              <a:t>qgis.org/es/si</a:t>
            </a:r>
            <a:r>
              <a:rPr b="1" lang="en-US" sz="1000" spc="-1" strike="noStrike">
                <a:solidFill>
                  <a:srgbClr val="000000"/>
                </a:solidFill>
                <a:latin typeface="News Cycle"/>
                <a:ea typeface="Liberation Serif;Times New Roman"/>
              </a:rPr>
              <a:t>te/</a:t>
            </a:r>
            <a:endParaRPr b="0" lang="en-US" sz="1000" spc="-1" strike="noStrike">
              <a:latin typeface="Arial"/>
            </a:endParaRPr>
          </a:p>
          <a:p>
            <a:pPr algn="just"/>
            <a:endParaRPr b="0" lang="en-US" sz="1000" spc="-1" strike="noStrike">
              <a:latin typeface="Arial"/>
            </a:endParaRPr>
          </a:p>
          <a:p>
            <a:pPr algn="just"/>
            <a:r>
              <a:rPr b="1" lang="en-US" sz="1000" spc="-1" strike="noStrike">
                <a:solidFill>
                  <a:srgbClr val="111111"/>
                </a:solidFill>
                <a:latin typeface="News Cycle"/>
                <a:ea typeface="Liberation Serif;Times New Roman"/>
              </a:rPr>
              <a:t>Free data:</a:t>
            </a:r>
            <a:endParaRPr b="0" lang="en-US" sz="1000" spc="-1" strike="noStrike">
              <a:latin typeface="Arial"/>
            </a:endParaRPr>
          </a:p>
          <a:p>
            <a:pPr algn="just"/>
            <a:endParaRPr b="0" lang="en-US" sz="1000" spc="-1" strike="noStrike">
              <a:latin typeface="Arial"/>
            </a:endParaRPr>
          </a:p>
          <a:p>
            <a:r>
              <a:rPr b="1" lang="en-US" sz="1000" spc="-1" strike="noStrike">
                <a:solidFill>
                  <a:srgbClr val="111111"/>
                </a:solidFill>
                <a:latin typeface="News Cycle"/>
                <a:ea typeface="Liberation Serif;Times New Roman"/>
              </a:rPr>
              <a:t>Multidimensi</a:t>
            </a:r>
            <a:r>
              <a:rPr b="1" lang="en-US" sz="1000" spc="-1" strike="noStrike">
                <a:solidFill>
                  <a:srgbClr val="111111"/>
                </a:solidFill>
                <a:latin typeface="News Cycle"/>
                <a:ea typeface="Liberation Serif;Times New Roman"/>
              </a:rPr>
              <a:t>onal Poverty </a:t>
            </a:r>
            <a:r>
              <a:rPr b="1" lang="en-US" sz="1000" spc="-1" strike="noStrike">
                <a:solidFill>
                  <a:srgbClr val="111111"/>
                </a:solidFill>
                <a:latin typeface="News Cycle"/>
                <a:ea typeface="Liberation Serif;Times New Roman"/>
              </a:rPr>
              <a:t>Index  </a:t>
            </a:r>
            <a:r>
              <a:rPr b="1" lang="en-US" sz="1000" spc="-1" strike="noStrike">
                <a:solidFill>
                  <a:srgbClr val="111111"/>
                </a:solidFill>
                <a:latin typeface="News Cycle"/>
                <a:ea typeface="Liberation Serif;Times New Roman"/>
              </a:rPr>
              <a:t>Medellin, </a:t>
            </a:r>
            <a:r>
              <a:rPr b="1" lang="en-US" sz="1000" spc="-1" strike="noStrike">
                <a:solidFill>
                  <a:srgbClr val="111111"/>
                </a:solidFill>
                <a:latin typeface="News Cycle"/>
                <a:ea typeface="Liberation Serif;Times New Roman"/>
              </a:rPr>
              <a:t>Colombia: </a:t>
            </a:r>
            <a:r>
              <a:rPr b="1" lang="en-US" sz="1000" spc="-1" strike="noStrike">
                <a:solidFill>
                  <a:srgbClr val="111111"/>
                </a:solidFill>
                <a:latin typeface="News Cycle"/>
                <a:ea typeface="Liberation Serif;Times New Roman"/>
                <a:hlinkClick r:id="rId2"/>
              </a:rPr>
              <a:t>https://geoportal.dane.gov.co/visipm/</a:t>
            </a:r>
            <a:endParaRPr b="0" lang="en-US" sz="1000" spc="-1" strike="noStrike">
              <a:latin typeface="Arial"/>
            </a:endParaRPr>
          </a:p>
          <a:p>
            <a:endParaRPr b="0" lang="en-US" sz="1000" spc="-1" strike="noStrike">
              <a:latin typeface="Arial"/>
            </a:endParaRPr>
          </a:p>
          <a:p>
            <a:r>
              <a:rPr b="1" lang="en-US" sz="1000" spc="-1" strike="noStrike">
                <a:solidFill>
                  <a:srgbClr val="111111"/>
                </a:solidFill>
                <a:latin typeface="News Cycle"/>
                <a:ea typeface="Liberation Serif;Times New Roman"/>
              </a:rPr>
              <a:t>Shapes </a:t>
            </a:r>
            <a:r>
              <a:rPr b="1" lang="en-US" sz="1000" spc="-1" strike="noStrike">
                <a:solidFill>
                  <a:srgbClr val="111111"/>
                </a:solidFill>
                <a:latin typeface="News Cycle"/>
                <a:ea typeface="Liberation Serif;Times New Roman"/>
              </a:rPr>
              <a:t>Medellin </a:t>
            </a:r>
            <a:r>
              <a:rPr b="1" lang="en-US" sz="1000" spc="-1" strike="noStrike">
                <a:solidFill>
                  <a:srgbClr val="111111"/>
                </a:solidFill>
                <a:latin typeface="News Cycle"/>
                <a:ea typeface="Liberation Serif;Times New Roman"/>
              </a:rPr>
              <a:t>Neighborhoo</a:t>
            </a:r>
            <a:r>
              <a:rPr b="1" lang="en-US" sz="1000" spc="-1" strike="noStrike">
                <a:solidFill>
                  <a:srgbClr val="111111"/>
                </a:solidFill>
                <a:latin typeface="News Cycle"/>
                <a:ea typeface="Liberation Serif;Times New Roman"/>
              </a:rPr>
              <a:t>ds:</a:t>
            </a:r>
            <a:endParaRPr b="0" lang="en-US" sz="1000" spc="-1" strike="noStrike">
              <a:latin typeface="Arial"/>
            </a:endParaRPr>
          </a:p>
          <a:p>
            <a:endParaRPr b="0" lang="en-US" sz="1000" spc="-1" strike="noStrike">
              <a:latin typeface="Arial"/>
            </a:endParaRPr>
          </a:p>
          <a:p>
            <a:r>
              <a:rPr b="1" lang="en-US" sz="1000" spc="-1" strike="noStrike">
                <a:solidFill>
                  <a:srgbClr val="111111"/>
                </a:solidFill>
                <a:latin typeface="News Cycle"/>
                <a:ea typeface="Liberation Serif;Times New Roman"/>
                <a:hlinkClick r:id="rId3"/>
              </a:rPr>
              <a:t>https://geomedellin-m-medellin.opendata.arcgis.com/datasets/barrio-vereda</a:t>
            </a:r>
            <a:endParaRPr b="0" lang="en-US" sz="1000" spc="-1" strike="noStrike">
              <a:latin typeface="Arial"/>
            </a:endParaRPr>
          </a:p>
          <a:p>
            <a:endParaRPr b="0" lang="en-US" sz="1000" spc="-1" strike="noStrike">
              <a:latin typeface="Arial"/>
            </a:endParaRPr>
          </a:p>
          <a:p>
            <a:r>
              <a:rPr b="1" lang="en-US" sz="1000" spc="-1" strike="noStrike">
                <a:solidFill>
                  <a:srgbClr val="111111"/>
                </a:solidFill>
                <a:latin typeface="News Cycle"/>
                <a:ea typeface="Liberation Serif;Times New Roman"/>
              </a:rPr>
              <a:t>Venues data </a:t>
            </a:r>
            <a:r>
              <a:rPr b="1" lang="en-US" sz="1000" spc="-1" strike="noStrike">
                <a:solidFill>
                  <a:srgbClr val="111111"/>
                </a:solidFill>
                <a:latin typeface="News Cycle"/>
                <a:ea typeface="Liberation Serif;Times New Roman"/>
              </a:rPr>
              <a:t>download </a:t>
            </a:r>
            <a:r>
              <a:rPr b="1" lang="en-US" sz="1000" spc="-1" strike="noStrike">
                <a:solidFill>
                  <a:srgbClr val="111111"/>
                </a:solidFill>
                <a:latin typeface="News Cycle"/>
                <a:ea typeface="Liberation Serif;Times New Roman"/>
              </a:rPr>
              <a:t>site: </a:t>
            </a:r>
            <a:endParaRPr b="0" lang="en-US" sz="1000" spc="-1" strike="noStrike">
              <a:latin typeface="Arial"/>
            </a:endParaRPr>
          </a:p>
          <a:p>
            <a:r>
              <a:rPr b="1" lang="en-US" sz="1000" spc="-1" strike="noStrike">
                <a:solidFill>
                  <a:srgbClr val="111111"/>
                </a:solidFill>
                <a:latin typeface="News Cycle"/>
                <a:ea typeface="Liberation Serif;Times New Roman"/>
              </a:rPr>
              <a:t>www.foursqu</a:t>
            </a:r>
            <a:r>
              <a:rPr b="1" lang="en-US" sz="1000" spc="-1" strike="noStrike">
                <a:solidFill>
                  <a:srgbClr val="111111"/>
                </a:solidFill>
                <a:latin typeface="News Cycle"/>
                <a:ea typeface="Liberation Serif;Times New Roman"/>
              </a:rPr>
              <a:t>are.com</a:t>
            </a:r>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gn="just"/>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651"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D9886B50-B546-4F46-AB69-EE8203634E9F}" type="slidenum">
              <a:rPr b="0" lang="en-US" sz="1300" spc="-1" strike="noStrike">
                <a:solidFill>
                  <a:srgbClr val="ffffff"/>
                </a:solidFill>
                <a:latin typeface="Oswald"/>
                <a:ea typeface="Oswald"/>
              </a:rPr>
              <a:t>1</a:t>
            </a:fld>
            <a:endParaRPr b="0" lang="en-US" sz="1300" spc="-1" strike="noStrike">
              <a:latin typeface="Arial"/>
            </a:endParaRPr>
          </a:p>
        </p:txBody>
      </p:sp>
      <p:graphicFrame>
        <p:nvGraphicFramePr>
          <p:cNvPr id="652" name="Object 4"/>
          <p:cNvGraphicFramePr/>
          <p:nvPr/>
        </p:nvGraphicFramePr>
        <p:xfrm>
          <a:off x="1884960" y="2057760"/>
          <a:ext cx="5416200" cy="1048680"/>
        </p:xfrm>
        <a:graphic>
          <a:graphicData uri="http://schemas.openxmlformats.org/presentationml/2006/ole">
            <p:oleObj r:id="rId4" spid="">
              <p:embed/>
              <p:pic>
                <p:nvPicPr>
                  <p:cNvPr id="653" name="" descr=""/>
                  <p:cNvPicPr/>
                  <p:nvPr/>
                </p:nvPicPr>
                <p:blipFill>
                  <a:blip r:embed=""/>
                  <a:stretch/>
                </p:blipFill>
                <p:spPr>
                  <a:xfrm>
                    <a:off x="1884960" y="2057760"/>
                    <a:ext cx="5416200" cy="1048680"/>
                  </a:xfrm>
                  <a:prstGeom prst="rect">
                    <a:avLst/>
                  </a:prstGeom>
                  <a:ln>
                    <a:noFill/>
                  </a:ln>
                </p:spPr>
              </p:pic>
            </p:oleObj>
          </a:graphicData>
        </a:graphic>
      </p:graphicFrame>
      <p:graphicFrame>
        <p:nvGraphicFramePr>
          <p:cNvPr id="654" name="Object 5"/>
          <p:cNvGraphicFramePr/>
          <p:nvPr/>
        </p:nvGraphicFramePr>
        <p:xfrm>
          <a:off x="1884960" y="2057760"/>
          <a:ext cx="5416200" cy="1048680"/>
        </p:xfrm>
        <a:graphic>
          <a:graphicData uri="http://schemas.openxmlformats.org/presentationml/2006/ole">
            <p:oleObj r:id="rId5" spid="">
              <p:embed/>
              <p:pic>
                <p:nvPicPr>
                  <p:cNvPr id="655" name="" descr=""/>
                  <p:cNvPicPr/>
                  <p:nvPr/>
                </p:nvPicPr>
                <p:blipFill>
                  <a:blip r:embed=""/>
                  <a:stretch/>
                </p:blipFill>
                <p:spPr>
                  <a:xfrm>
                    <a:off x="1884960" y="2057760"/>
                    <a:ext cx="5416200" cy="1048680"/>
                  </a:xfrm>
                  <a:prstGeom prst="rect">
                    <a:avLst/>
                  </a:prstGeom>
                  <a:ln>
                    <a:noFill/>
                  </a:ln>
                </p:spPr>
              </p:pic>
            </p:oleObj>
          </a:graphicData>
        </a:graphic>
      </p:graphicFrame>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1.</a:t>
            </a:r>
            <a:br/>
            <a:r>
              <a:rPr b="0" lang="en-US" sz="3200" spc="-1" strike="noStrike">
                <a:solidFill>
                  <a:srgbClr val="0db8cc"/>
                </a:solidFill>
                <a:latin typeface="Oswald"/>
                <a:ea typeface="Oswald"/>
              </a:rPr>
              <a:t>INTRODUCTION</a:t>
            </a:r>
            <a:endParaRPr b="0" lang="en-US" sz="3200" spc="-1" strike="noStrike">
              <a:latin typeface="Arial"/>
            </a:endParaRPr>
          </a:p>
        </p:txBody>
      </p:sp>
      <p:sp>
        <p:nvSpPr>
          <p:cNvPr id="480"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Imagen 9" descr=""/>
          <p:cNvPicPr/>
          <p:nvPr/>
        </p:nvPicPr>
        <p:blipFill>
          <a:blip r:embed="rId1"/>
          <a:srcRect l="37707" t="5302" r="-144" b="-288"/>
          <a:stretch/>
        </p:blipFill>
        <p:spPr>
          <a:xfrm>
            <a:off x="4023360" y="1463040"/>
            <a:ext cx="2917080" cy="2560320"/>
          </a:xfrm>
          <a:prstGeom prst="rect">
            <a:avLst/>
          </a:prstGeom>
          <a:ln w="38160">
            <a:solidFill>
              <a:srgbClr val="000000"/>
            </a:solidFill>
            <a:miter/>
          </a:ln>
          <a:effectLst>
            <a:outerShdw dist="37674" dir="2700000">
              <a:srgbClr val="000000">
                <a:alpha val="43000"/>
              </a:srgbClr>
            </a:outerShdw>
          </a:effectLst>
        </p:spPr>
      </p:pic>
      <p:sp>
        <p:nvSpPr>
          <p:cNvPr id="482"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Multidimensional Poverty Index(IPM)</a:t>
            </a:r>
            <a:endParaRPr b="0" lang="en-US" sz="3200" spc="-1" strike="noStrike">
              <a:latin typeface="Arial"/>
            </a:endParaRPr>
          </a:p>
        </p:txBody>
      </p:sp>
      <p:sp>
        <p:nvSpPr>
          <p:cNvPr id="483" name="CustomShape 2"/>
          <p:cNvSpPr/>
          <p:nvPr/>
        </p:nvSpPr>
        <p:spPr>
          <a:xfrm>
            <a:off x="550440" y="1353960"/>
            <a:ext cx="3290040" cy="3033360"/>
          </a:xfrm>
          <a:prstGeom prst="rect">
            <a:avLst/>
          </a:prstGeom>
          <a:noFill/>
          <a:ln>
            <a:noFill/>
          </a:ln>
        </p:spPr>
        <p:style>
          <a:lnRef idx="0"/>
          <a:fillRef idx="0"/>
          <a:effectRef idx="0"/>
          <a:fontRef idx="minor"/>
        </p:style>
        <p:txBody>
          <a:bodyPr lIns="0" rIns="0" tIns="0" bIns="0"/>
          <a:p>
            <a:pPr algn="just"/>
            <a:r>
              <a:rPr b="0" lang="en-US" sz="1600" spc="-1" strike="noStrike">
                <a:solidFill>
                  <a:srgbClr val="062133"/>
                </a:solidFill>
                <a:latin typeface="News Cycle"/>
                <a:ea typeface="News Cycle"/>
              </a:rPr>
              <a:t>Multidimensional Poverty Index (IPM) looks beyond income to understand how people experience poverty in multiple and simultaneous ways. It identifies how people are being left behind across three key dimensions: health, education and standard of living, comprising 10 indicators. People who experience deprivation in at least one third of these weighted indicators fall into the category of multidimensional poor.</a:t>
            </a:r>
            <a:endParaRPr b="0" lang="en-US" sz="1600" spc="-1" strike="noStrike">
              <a:latin typeface="Arial"/>
            </a:endParaRPr>
          </a:p>
          <a:p>
            <a:pPr>
              <a:lnSpc>
                <a:spcPct val="115000"/>
              </a:lnSpc>
              <a:spcBef>
                <a:spcPts val="799"/>
              </a:spcBef>
              <a:spcAft>
                <a:spcPts val="799"/>
              </a:spcAft>
            </a:pPr>
            <a:endParaRPr b="0" lang="en-US" sz="1600" spc="-1" strike="noStrike">
              <a:latin typeface="Arial"/>
            </a:endParaRPr>
          </a:p>
        </p:txBody>
      </p:sp>
      <p:sp>
        <p:nvSpPr>
          <p:cNvPr id="484"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425C039A-AB70-453D-896E-6047965297A0}" type="slidenum">
              <a:rPr b="0" lang="en-US" sz="1300" spc="-1" strike="noStrike">
                <a:solidFill>
                  <a:srgbClr val="ffffff"/>
                </a:solidFill>
                <a:latin typeface="Oswald"/>
                <a:ea typeface="Oswald"/>
              </a:rPr>
              <a:t>1</a:t>
            </a:fld>
            <a:endParaRPr b="0" lang="en-US" sz="13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1.1 PROBLEM</a:t>
            </a:r>
            <a:endParaRPr b="0" lang="en-US" sz="3200" spc="-1" strike="noStrike">
              <a:latin typeface="Arial"/>
            </a:endParaRPr>
          </a:p>
        </p:txBody>
      </p:sp>
      <p:sp>
        <p:nvSpPr>
          <p:cNvPr id="486"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600" spc="-1" strike="noStrike">
                <a:solidFill>
                  <a:srgbClr val="062133"/>
                </a:solidFill>
                <a:latin typeface="News Cycle"/>
                <a:ea typeface="News Cycle"/>
              </a:rPr>
              <a:t>The Medellin city, uses this index by every block in the urban city, according to the last census data, but it is without information about every neighborhood. In addition, it does not have data about any relationship with principal venues around every neighborhood.</a:t>
            </a:r>
            <a:endParaRPr b="0" lang="en-US" sz="1600" spc="-1" strike="noStrike">
              <a:latin typeface="Arial"/>
            </a:endParaRPr>
          </a:p>
          <a:p>
            <a:pPr algn="just"/>
            <a:r>
              <a:rPr b="0" lang="en-US" sz="1600" spc="-1" strike="noStrike">
                <a:solidFill>
                  <a:srgbClr val="062133"/>
                </a:solidFill>
                <a:latin typeface="News Cycle"/>
                <a:ea typeface="News Cycle"/>
              </a:rPr>
              <a:t>Taking in count the previous information, now the major question is: could the closer venues from each neighborhood has a relationship with poverty and with this data is possible to do prediction like an approximation to Multidimensional Poverty Index?</a:t>
            </a:r>
            <a:endParaRPr b="0" lang="en-US" sz="1600" spc="-1" strike="noStrike">
              <a:latin typeface="Arial"/>
            </a:endParaRPr>
          </a:p>
          <a:p>
            <a:pPr algn="just"/>
            <a:r>
              <a:rPr b="0" lang="en-US" sz="1600" spc="-1" strike="noStrike">
                <a:solidFill>
                  <a:srgbClr val="062133"/>
                </a:solidFill>
                <a:latin typeface="News Cycle"/>
                <a:ea typeface="News Cycle"/>
              </a:rPr>
              <a:t>Using Machine learning and foursquare free data, we will try to resolve this!!!</a:t>
            </a:r>
            <a:endParaRPr b="0" lang="en-US" sz="1600" spc="-1" strike="noStrike">
              <a:latin typeface="Arial"/>
            </a:endParaRPr>
          </a:p>
          <a:p>
            <a:pPr>
              <a:lnSpc>
                <a:spcPct val="115000"/>
              </a:lnSpc>
              <a:spcBef>
                <a:spcPts val="799"/>
              </a:spcBef>
              <a:spcAft>
                <a:spcPts val="799"/>
              </a:spcAft>
            </a:pPr>
            <a:endParaRPr b="0" lang="en-US" sz="1600" spc="-1" strike="noStrike">
              <a:latin typeface="Arial"/>
            </a:endParaRPr>
          </a:p>
        </p:txBody>
      </p:sp>
      <p:sp>
        <p:nvSpPr>
          <p:cNvPr id="487"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EA95A662-9A0D-43D6-A36B-39F3B0CC999A}" type="slidenum">
              <a:rPr b="0" lang="en-US" sz="1300" spc="-1" strike="noStrike">
                <a:solidFill>
                  <a:srgbClr val="ffffff"/>
                </a:solidFill>
                <a:latin typeface="Oswald"/>
                <a:ea typeface="Oswald"/>
              </a:rPr>
              <a:t>1</a:t>
            </a:fld>
            <a:endParaRPr b="0" lang="en-US" sz="13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1.2 INTEREST</a:t>
            </a:r>
            <a:endParaRPr b="0" lang="en-US" sz="3200" spc="-1" strike="noStrike">
              <a:latin typeface="Arial"/>
            </a:endParaRPr>
          </a:p>
        </p:txBody>
      </p:sp>
      <p:sp>
        <p:nvSpPr>
          <p:cNvPr id="489"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600" spc="-1" strike="noStrike">
                <a:solidFill>
                  <a:srgbClr val="062133"/>
                </a:solidFill>
                <a:latin typeface="News Cycle"/>
                <a:ea typeface="News Cycle"/>
              </a:rPr>
              <a:t>General population and government are interested in deep knowledge about Multidimensional Poverty Index and how new changes and effort could reduce it. Any new prediction or relationship could be a useful tool in this effort.</a:t>
            </a:r>
            <a:endParaRPr b="0" lang="en-US" sz="1600" spc="-1" strike="noStrike">
              <a:latin typeface="Arial"/>
            </a:endParaRPr>
          </a:p>
          <a:p>
            <a:pPr>
              <a:lnSpc>
                <a:spcPct val="115000"/>
              </a:lnSpc>
              <a:spcBef>
                <a:spcPts val="799"/>
              </a:spcBef>
              <a:spcAft>
                <a:spcPts val="799"/>
              </a:spcAft>
            </a:pPr>
            <a:endParaRPr b="0" lang="en-US" sz="1600" spc="-1" strike="noStrike">
              <a:latin typeface="Arial"/>
            </a:endParaRPr>
          </a:p>
        </p:txBody>
      </p:sp>
      <p:sp>
        <p:nvSpPr>
          <p:cNvPr id="490"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93F0B127-B18E-420B-9E91-88A239B748A9}" type="slidenum">
              <a:rPr b="0" lang="en-US" sz="1300" spc="-1" strike="noStrike">
                <a:solidFill>
                  <a:srgbClr val="ffffff"/>
                </a:solidFill>
                <a:latin typeface="Oswald"/>
                <a:ea typeface="Oswald"/>
              </a:rPr>
              <a:t>1</a:t>
            </a:fld>
            <a:endParaRPr b="0" lang="en-US" sz="1300" spc="-1" strike="noStrike">
              <a:latin typeface="Arial"/>
            </a:endParaRPr>
          </a:p>
        </p:txBody>
      </p:sp>
      <p:pic>
        <p:nvPicPr>
          <p:cNvPr id="491" name="" descr=""/>
          <p:cNvPicPr/>
          <p:nvPr/>
        </p:nvPicPr>
        <p:blipFill>
          <a:blip r:embed="rId1"/>
          <a:stretch/>
        </p:blipFill>
        <p:spPr>
          <a:xfrm>
            <a:off x="2743200" y="2468880"/>
            <a:ext cx="4206240" cy="2674800"/>
          </a:xfrm>
          <a:prstGeom prst="rect">
            <a:avLst/>
          </a:prstGeom>
          <a:ln>
            <a:solidFill>
              <a:srgbClr val="3465a4"/>
            </a:solidFill>
          </a:ln>
        </p:spPr>
      </p:pic>
      <p:pic>
        <p:nvPicPr>
          <p:cNvPr id="492" name="" descr=""/>
          <p:cNvPicPr/>
          <p:nvPr/>
        </p:nvPicPr>
        <p:blipFill>
          <a:blip r:embed="rId2"/>
          <a:stretch/>
        </p:blipFill>
        <p:spPr>
          <a:xfrm>
            <a:off x="0" y="2468880"/>
            <a:ext cx="2743200" cy="2673360"/>
          </a:xfrm>
          <a:prstGeom prst="rect">
            <a:avLst/>
          </a:prstGeom>
          <a:ln>
            <a:solidFill>
              <a:srgbClr val="3465a4"/>
            </a:solid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550440" y="3044160"/>
            <a:ext cx="3638160" cy="1159200"/>
          </a:xfrm>
          <a:prstGeom prst="rect">
            <a:avLst/>
          </a:prstGeom>
          <a:noFill/>
          <a:ln>
            <a:noFill/>
          </a:ln>
        </p:spPr>
        <p:style>
          <a:lnRef idx="0"/>
          <a:fillRef idx="0"/>
          <a:effectRef idx="0"/>
          <a:fontRef idx="minor"/>
        </p:style>
        <p:txBody>
          <a:bodyPr lIns="0" rIns="0" tIns="0" bIns="0" anchor="b"/>
          <a:p>
            <a:pPr>
              <a:lnSpc>
                <a:spcPct val="90000"/>
              </a:lnSpc>
            </a:pPr>
            <a:r>
              <a:rPr b="0" lang="en-US" sz="4800" spc="-1" strike="noStrike">
                <a:solidFill>
                  <a:srgbClr val="00799e"/>
                </a:solidFill>
                <a:latin typeface="Oswald"/>
                <a:ea typeface="Oswald"/>
              </a:rPr>
              <a:t>1.</a:t>
            </a:r>
            <a:br/>
            <a:r>
              <a:rPr b="0" lang="en-US" sz="3200" spc="-1" strike="noStrike">
                <a:solidFill>
                  <a:srgbClr val="0db8cc"/>
                </a:solidFill>
                <a:latin typeface="Oswald"/>
                <a:ea typeface="Oswald"/>
              </a:rPr>
              <a:t>DATA</a:t>
            </a:r>
            <a:endParaRPr b="0" lang="en-US" sz="3200" spc="-1" strike="noStrike">
              <a:latin typeface="Arial"/>
            </a:endParaRPr>
          </a:p>
        </p:txBody>
      </p:sp>
      <p:sp>
        <p:nvSpPr>
          <p:cNvPr id="494" name="CustomShape 2"/>
          <p:cNvSpPr/>
          <p:nvPr/>
        </p:nvSpPr>
        <p:spPr>
          <a:xfrm>
            <a:off x="550440" y="4300560"/>
            <a:ext cx="3638160" cy="374400"/>
          </a:xfrm>
          <a:prstGeom prst="rect">
            <a:avLst/>
          </a:prstGeom>
          <a:noFill/>
          <a:ln>
            <a:no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550440" y="759960"/>
            <a:ext cx="6107040" cy="395640"/>
          </a:xfrm>
          <a:prstGeom prst="rect">
            <a:avLst/>
          </a:prstGeom>
          <a:noFill/>
          <a:ln>
            <a:noFill/>
          </a:ln>
        </p:spPr>
        <p:style>
          <a:lnRef idx="0"/>
          <a:fillRef idx="0"/>
          <a:effectRef idx="0"/>
          <a:fontRef idx="minor"/>
        </p:style>
        <p:txBody>
          <a:bodyPr lIns="0" rIns="0" tIns="0" bIns="0" anchor="b"/>
          <a:p>
            <a:pPr>
              <a:lnSpc>
                <a:spcPct val="90000"/>
              </a:lnSpc>
            </a:pPr>
            <a:r>
              <a:rPr b="0" lang="en-US" sz="3200" spc="-1" strike="noStrike">
                <a:solidFill>
                  <a:srgbClr val="0db8cc"/>
                </a:solidFill>
                <a:latin typeface="Oswald"/>
                <a:ea typeface="Oswald"/>
              </a:rPr>
              <a:t>2.1 DATA SOURCE</a:t>
            </a:r>
            <a:endParaRPr b="0" lang="en-US" sz="3200" spc="-1" strike="noStrike">
              <a:latin typeface="Arial"/>
            </a:endParaRPr>
          </a:p>
        </p:txBody>
      </p:sp>
      <p:sp>
        <p:nvSpPr>
          <p:cNvPr id="496" name="CustomShape 2"/>
          <p:cNvSpPr/>
          <p:nvPr/>
        </p:nvSpPr>
        <p:spPr>
          <a:xfrm>
            <a:off x="550440" y="1353960"/>
            <a:ext cx="6107040" cy="3033360"/>
          </a:xfrm>
          <a:prstGeom prst="rect">
            <a:avLst/>
          </a:prstGeom>
          <a:noFill/>
          <a:ln>
            <a:noFill/>
          </a:ln>
        </p:spPr>
        <p:style>
          <a:lnRef idx="0"/>
          <a:fillRef idx="0"/>
          <a:effectRef idx="0"/>
          <a:fontRef idx="minor"/>
        </p:style>
        <p:txBody>
          <a:bodyPr lIns="0" rIns="0" tIns="0" bIns="0"/>
          <a:p>
            <a:pPr algn="just"/>
            <a:r>
              <a:rPr b="0" lang="en-US" sz="1050" spc="-1" strike="noStrike">
                <a:solidFill>
                  <a:srgbClr val="062133"/>
                </a:solidFill>
                <a:latin typeface="News Cycle"/>
                <a:ea typeface="Liberation Serif;Times New Roman"/>
              </a:rPr>
              <a:t>Free </a:t>
            </a:r>
            <a:r>
              <a:rPr b="0" lang="en-US" sz="1050" spc="-1" strike="noStrike">
                <a:solidFill>
                  <a:srgbClr val="062133"/>
                </a:solidFill>
                <a:latin typeface="News Cycle"/>
                <a:ea typeface="Liberation Serif;Times New Roman"/>
              </a:rPr>
              <a:t>data </a:t>
            </a:r>
            <a:r>
              <a:rPr b="0" lang="en-US" sz="1050" spc="-1" strike="noStrike">
                <a:solidFill>
                  <a:srgbClr val="062133"/>
                </a:solidFill>
                <a:latin typeface="News Cycle"/>
                <a:ea typeface="Liberation Serif;Times New Roman"/>
              </a:rPr>
              <a:t>from </a:t>
            </a:r>
            <a:r>
              <a:rPr b="0" lang="en-US" sz="1050" spc="-1" strike="noStrike">
                <a:solidFill>
                  <a:srgbClr val="062133"/>
                </a:solidFill>
                <a:latin typeface="News Cycle"/>
                <a:ea typeface="Liberation Serif;Times New Roman"/>
              </a:rPr>
              <a:t>the </a:t>
            </a:r>
            <a:r>
              <a:rPr b="0" lang="en-US" sz="1050" spc="-1" strike="noStrike">
                <a:solidFill>
                  <a:srgbClr val="062133"/>
                </a:solidFill>
                <a:latin typeface="News Cycle"/>
                <a:ea typeface="Liberation Serif;Times New Roman"/>
              </a:rPr>
              <a:t>last </a:t>
            </a:r>
            <a:r>
              <a:rPr b="0" lang="en-US" sz="1050" spc="-1" strike="noStrike">
                <a:solidFill>
                  <a:srgbClr val="062133"/>
                </a:solidFill>
                <a:latin typeface="News Cycle"/>
                <a:ea typeface="Liberation Serif;Times New Roman"/>
              </a:rPr>
              <a:t>cens</a:t>
            </a:r>
            <a:r>
              <a:rPr b="0" lang="en-US" sz="1050" spc="-1" strike="noStrike">
                <a:solidFill>
                  <a:srgbClr val="062133"/>
                </a:solidFill>
                <a:latin typeface="News Cycle"/>
                <a:ea typeface="Liberation Serif;Times New Roman"/>
              </a:rPr>
              <a:t>us in </a:t>
            </a:r>
            <a:r>
              <a:rPr b="0" lang="en-US" sz="1050" spc="-1" strike="noStrike">
                <a:solidFill>
                  <a:srgbClr val="062133"/>
                </a:solidFill>
                <a:latin typeface="News Cycle"/>
                <a:ea typeface="Liberation Serif;Times New Roman"/>
              </a:rPr>
              <a:t>the </a:t>
            </a:r>
            <a:r>
              <a:rPr b="0" lang="en-US" sz="1050" spc="-1" strike="noStrike">
                <a:solidFill>
                  <a:srgbClr val="062133"/>
                </a:solidFill>
                <a:latin typeface="News Cycle"/>
                <a:ea typeface="Liberation Serif;Times New Roman"/>
              </a:rPr>
              <a:t>year </a:t>
            </a:r>
            <a:r>
              <a:rPr b="0" lang="en-US" sz="1050" spc="-1" strike="noStrike">
                <a:solidFill>
                  <a:srgbClr val="062133"/>
                </a:solidFill>
                <a:latin typeface="News Cycle"/>
                <a:ea typeface="Liberation Serif;Times New Roman"/>
              </a:rPr>
              <a:t>2018, </a:t>
            </a:r>
            <a:r>
              <a:rPr b="0" lang="en-US" sz="1050" spc="-1" strike="noStrike">
                <a:solidFill>
                  <a:srgbClr val="062133"/>
                </a:solidFill>
                <a:latin typeface="News Cycle"/>
                <a:ea typeface="Liberation Serif;Times New Roman"/>
              </a:rPr>
              <a:t>Multi</a:t>
            </a:r>
            <a:r>
              <a:rPr b="0" lang="en-US" sz="1050" spc="-1" strike="noStrike">
                <a:solidFill>
                  <a:srgbClr val="062133"/>
                </a:solidFill>
                <a:latin typeface="News Cycle"/>
                <a:ea typeface="Liberation Serif;Times New Roman"/>
              </a:rPr>
              <a:t>dime</a:t>
            </a:r>
            <a:r>
              <a:rPr b="0" lang="en-US" sz="1050" spc="-1" strike="noStrike">
                <a:solidFill>
                  <a:srgbClr val="062133"/>
                </a:solidFill>
                <a:latin typeface="News Cycle"/>
                <a:ea typeface="Liberation Serif;Times New Roman"/>
              </a:rPr>
              <a:t>nsion</a:t>
            </a:r>
            <a:r>
              <a:rPr b="0" lang="en-US" sz="1050" spc="-1" strike="noStrike">
                <a:solidFill>
                  <a:srgbClr val="062133"/>
                </a:solidFill>
                <a:latin typeface="News Cycle"/>
                <a:ea typeface="Liberation Serif;Times New Roman"/>
              </a:rPr>
              <a:t>al </a:t>
            </a:r>
            <a:r>
              <a:rPr b="0" lang="en-US" sz="1050" spc="-1" strike="noStrike">
                <a:solidFill>
                  <a:srgbClr val="062133"/>
                </a:solidFill>
                <a:latin typeface="News Cycle"/>
                <a:ea typeface="Liberation Serif;Times New Roman"/>
              </a:rPr>
              <a:t>Pover</a:t>
            </a:r>
            <a:r>
              <a:rPr b="0" lang="en-US" sz="1050" spc="-1" strike="noStrike">
                <a:solidFill>
                  <a:srgbClr val="062133"/>
                </a:solidFill>
                <a:latin typeface="News Cycle"/>
                <a:ea typeface="Liberation Serif;Times New Roman"/>
              </a:rPr>
              <a:t>ty </a:t>
            </a:r>
            <a:r>
              <a:rPr b="0" lang="en-US" sz="1050" spc="-1" strike="noStrike">
                <a:solidFill>
                  <a:srgbClr val="062133"/>
                </a:solidFill>
                <a:latin typeface="News Cycle"/>
                <a:ea typeface="Liberation Serif;Times New Roman"/>
              </a:rPr>
              <a:t>Index </a:t>
            </a:r>
            <a:r>
              <a:rPr b="0" lang="en-US" sz="1050" spc="-1" strike="noStrike">
                <a:solidFill>
                  <a:srgbClr val="062133"/>
                </a:solidFill>
                <a:latin typeface="News Cycle"/>
                <a:ea typeface="Liberation Serif;Times New Roman"/>
              </a:rPr>
              <a:t>(MPI) </a:t>
            </a:r>
            <a:r>
              <a:rPr b="0" lang="en-US" sz="1050" spc="-1" strike="noStrike">
                <a:solidFill>
                  <a:srgbClr val="062133"/>
                </a:solidFill>
                <a:latin typeface="News Cycle"/>
                <a:ea typeface="Liberation Serif;Times New Roman"/>
              </a:rPr>
              <a:t>is </a:t>
            </a:r>
            <a:r>
              <a:rPr b="0" lang="en-US" sz="1050" spc="-1" strike="noStrike">
                <a:solidFill>
                  <a:srgbClr val="062133"/>
                </a:solidFill>
                <a:latin typeface="News Cycle"/>
                <a:ea typeface="Liberation Serif;Times New Roman"/>
              </a:rPr>
              <a:t>avail</a:t>
            </a:r>
            <a:r>
              <a:rPr b="0" lang="en-US" sz="1050" spc="-1" strike="noStrike">
                <a:solidFill>
                  <a:srgbClr val="062133"/>
                </a:solidFill>
                <a:latin typeface="News Cycle"/>
                <a:ea typeface="Liberation Serif;Times New Roman"/>
              </a:rPr>
              <a:t>able </a:t>
            </a:r>
            <a:r>
              <a:rPr b="0" lang="en-US" sz="1050" spc="-1" strike="noStrike">
                <a:solidFill>
                  <a:srgbClr val="062133"/>
                </a:solidFill>
                <a:latin typeface="News Cycle"/>
                <a:ea typeface="Liberation Serif;Times New Roman"/>
              </a:rPr>
              <a:t>at </a:t>
            </a:r>
            <a:r>
              <a:rPr b="0" lang="en-US" sz="1800" spc="-1" strike="noStrike">
                <a:solidFill>
                  <a:srgbClr val="ef413d"/>
                </a:solidFill>
                <a:latin typeface="News Cycle"/>
                <a:ea typeface="News Cycle"/>
                <a:hlinkClick r:id="rId1"/>
              </a:rPr>
              <a:t>Census DANE MPI</a:t>
            </a:r>
            <a:r>
              <a:rPr b="0" lang="en-US" sz="1050" spc="-1" strike="noStrike">
                <a:solidFill>
                  <a:srgbClr val="062133"/>
                </a:solidFill>
                <a:latin typeface="News Cycle"/>
                <a:ea typeface="Liberation Serif;Times New Roman"/>
              </a:rPr>
              <a:t> like </a:t>
            </a:r>
            <a:r>
              <a:rPr b="0" lang="en-US" sz="1050" spc="-1" strike="noStrike">
                <a:solidFill>
                  <a:srgbClr val="062133"/>
                </a:solidFill>
                <a:latin typeface="News Cycle"/>
                <a:ea typeface="Liberation Serif;Times New Roman"/>
              </a:rPr>
              <a:t>a </a:t>
            </a:r>
            <a:r>
              <a:rPr b="0" lang="en-US" sz="1050" spc="-1" strike="noStrike">
                <a:solidFill>
                  <a:srgbClr val="062133"/>
                </a:solidFill>
                <a:latin typeface="News Cycle"/>
                <a:ea typeface="Liberation Serif;Times New Roman"/>
              </a:rPr>
              <a:t>shap</a:t>
            </a:r>
            <a:r>
              <a:rPr b="0" lang="en-US" sz="1050" spc="-1" strike="noStrike">
                <a:solidFill>
                  <a:srgbClr val="062133"/>
                </a:solidFill>
                <a:latin typeface="News Cycle"/>
                <a:ea typeface="Liberation Serif;Times New Roman"/>
              </a:rPr>
              <a:t>e file </a:t>
            </a:r>
            <a:r>
              <a:rPr b="0" lang="en-US" sz="1050" spc="-1" strike="noStrike">
                <a:solidFill>
                  <a:srgbClr val="062133"/>
                </a:solidFill>
                <a:latin typeface="News Cycle"/>
                <a:ea typeface="Liberation Serif;Times New Roman"/>
              </a:rPr>
              <a:t>with </a:t>
            </a:r>
            <a:r>
              <a:rPr b="0" lang="en-US" sz="1050" spc="-1" strike="noStrike">
                <a:solidFill>
                  <a:srgbClr val="062133"/>
                </a:solidFill>
                <a:latin typeface="News Cycle"/>
                <a:ea typeface="Liberation Serif;Times New Roman"/>
              </a:rPr>
              <a:t>it is </a:t>
            </a:r>
            <a:r>
              <a:rPr b="0" lang="en-US" sz="1050" spc="-1" strike="noStrike">
                <a:solidFill>
                  <a:srgbClr val="062133"/>
                </a:solidFill>
                <a:latin typeface="News Cycle"/>
                <a:ea typeface="Liberation Serif;Times New Roman"/>
              </a:rPr>
              <a:t>index </a:t>
            </a:r>
            <a:r>
              <a:rPr b="0" lang="en-US" sz="1050" spc="-1" strike="noStrike">
                <a:solidFill>
                  <a:srgbClr val="062133"/>
                </a:solidFill>
                <a:latin typeface="News Cycle"/>
                <a:ea typeface="Liberation Serif;Times New Roman"/>
              </a:rPr>
              <a:t>for </a:t>
            </a:r>
            <a:r>
              <a:rPr b="0" lang="en-US" sz="1050" spc="-1" strike="noStrike">
                <a:solidFill>
                  <a:srgbClr val="062133"/>
                </a:solidFill>
                <a:latin typeface="News Cycle"/>
                <a:ea typeface="Liberation Serif;Times New Roman"/>
              </a:rPr>
              <a:t>each </a:t>
            </a:r>
            <a:r>
              <a:rPr b="0" lang="en-US" sz="1050" spc="-1" strike="noStrike">
                <a:solidFill>
                  <a:srgbClr val="062133"/>
                </a:solidFill>
                <a:latin typeface="News Cycle"/>
                <a:ea typeface="Liberation Serif;Times New Roman"/>
              </a:rPr>
              <a:t>block </a:t>
            </a:r>
            <a:r>
              <a:rPr b="0" lang="en-US" sz="1050" spc="-1" strike="noStrike">
                <a:solidFill>
                  <a:srgbClr val="062133"/>
                </a:solidFill>
                <a:latin typeface="News Cycle"/>
                <a:ea typeface="Liberation Serif;Times New Roman"/>
              </a:rPr>
              <a:t>in the </a:t>
            </a:r>
            <a:r>
              <a:rPr b="0" lang="en-US" sz="1050" spc="-1" strike="noStrike">
                <a:solidFill>
                  <a:srgbClr val="062133"/>
                </a:solidFill>
                <a:latin typeface="News Cycle"/>
                <a:ea typeface="Liberation Serif;Times New Roman"/>
              </a:rPr>
              <a:t>city.</a:t>
            </a:r>
            <a:r>
              <a:rPr b="0" lang="en-US" sz="1050" spc="-1" strike="noStrike">
                <a:solidFill>
                  <a:srgbClr val="062133"/>
                </a:solidFill>
                <a:latin typeface="News Cycle"/>
                <a:ea typeface="Liberation Serif;Times New Roman"/>
              </a:rPr>
              <a:t>(Figur</a:t>
            </a:r>
            <a:r>
              <a:rPr b="0" lang="en-US" sz="1050" spc="-1" strike="noStrike">
                <a:solidFill>
                  <a:srgbClr val="062133"/>
                </a:solidFill>
                <a:latin typeface="News Cycle"/>
                <a:ea typeface="Liberation Serif;Times New Roman"/>
              </a:rPr>
              <a:t>e 1)</a:t>
            </a:r>
            <a:endParaRPr b="0" lang="en-US" sz="1050" spc="-1" strike="noStrike">
              <a:latin typeface="Arial"/>
            </a:endParaRPr>
          </a:p>
          <a:p>
            <a:pPr algn="just"/>
            <a:r>
              <a:rPr b="0" lang="en-US" sz="1050" spc="-1" strike="noStrike">
                <a:solidFill>
                  <a:srgbClr val="062133"/>
                </a:solidFill>
                <a:latin typeface="News Cycle"/>
                <a:ea typeface="Liberation Serif;Times New Roman"/>
              </a:rPr>
              <a:t>Data </a:t>
            </a:r>
            <a:r>
              <a:rPr b="0" lang="en-US" sz="1050" spc="-1" strike="noStrike">
                <a:solidFill>
                  <a:srgbClr val="062133"/>
                </a:solidFill>
                <a:latin typeface="News Cycle"/>
                <a:ea typeface="Liberation Serif;Times New Roman"/>
              </a:rPr>
              <a:t>abou</a:t>
            </a:r>
            <a:r>
              <a:rPr b="0" lang="en-US" sz="1050" spc="-1" strike="noStrike">
                <a:solidFill>
                  <a:srgbClr val="062133"/>
                </a:solidFill>
                <a:latin typeface="News Cycle"/>
                <a:ea typeface="Liberation Serif;Times New Roman"/>
              </a:rPr>
              <a:t>t </a:t>
            </a:r>
            <a:r>
              <a:rPr b="0" lang="en-US" sz="1050" spc="-1" strike="noStrike">
                <a:solidFill>
                  <a:srgbClr val="062133"/>
                </a:solidFill>
                <a:latin typeface="News Cycle"/>
                <a:ea typeface="Liberation Serif;Times New Roman"/>
              </a:rPr>
              <a:t>every </a:t>
            </a:r>
            <a:r>
              <a:rPr b="0" lang="en-US" sz="1050" spc="-1" strike="noStrike">
                <a:solidFill>
                  <a:srgbClr val="062133"/>
                </a:solidFill>
                <a:latin typeface="News Cycle"/>
                <a:ea typeface="Liberation Serif;Times New Roman"/>
              </a:rPr>
              <a:t>neigh</a:t>
            </a:r>
            <a:r>
              <a:rPr b="0" lang="en-US" sz="1050" spc="-1" strike="noStrike">
                <a:solidFill>
                  <a:srgbClr val="062133"/>
                </a:solidFill>
                <a:latin typeface="News Cycle"/>
                <a:ea typeface="Liberation Serif;Times New Roman"/>
              </a:rPr>
              <a:t>borh</a:t>
            </a:r>
            <a:r>
              <a:rPr b="0" lang="en-US" sz="1050" spc="-1" strike="noStrike">
                <a:solidFill>
                  <a:srgbClr val="062133"/>
                </a:solidFill>
                <a:latin typeface="News Cycle"/>
                <a:ea typeface="Liberation Serif;Times New Roman"/>
              </a:rPr>
              <a:t>ood </a:t>
            </a:r>
            <a:r>
              <a:rPr b="0" lang="en-US" sz="1050" spc="-1" strike="noStrike">
                <a:solidFill>
                  <a:srgbClr val="062133"/>
                </a:solidFill>
                <a:latin typeface="News Cycle"/>
                <a:ea typeface="Liberation Serif;Times New Roman"/>
              </a:rPr>
              <a:t>is </a:t>
            </a:r>
            <a:r>
              <a:rPr b="0" lang="en-US" sz="1050" spc="-1" strike="noStrike">
                <a:solidFill>
                  <a:srgbClr val="062133"/>
                </a:solidFill>
                <a:latin typeface="News Cycle"/>
                <a:ea typeface="Liberation Serif;Times New Roman"/>
              </a:rPr>
              <a:t>avail</a:t>
            </a:r>
            <a:r>
              <a:rPr b="0" lang="en-US" sz="1050" spc="-1" strike="noStrike">
                <a:solidFill>
                  <a:srgbClr val="062133"/>
                </a:solidFill>
                <a:latin typeface="News Cycle"/>
                <a:ea typeface="Liberation Serif;Times New Roman"/>
              </a:rPr>
              <a:t>able </a:t>
            </a:r>
            <a:r>
              <a:rPr b="0" lang="en-US" sz="1050" spc="-1" strike="noStrike">
                <a:solidFill>
                  <a:srgbClr val="062133"/>
                </a:solidFill>
                <a:latin typeface="News Cycle"/>
                <a:ea typeface="Liberation Serif;Times New Roman"/>
              </a:rPr>
              <a:t>at </a:t>
            </a:r>
            <a:r>
              <a:rPr b="0" lang="en-US" sz="1800" spc="-1" strike="noStrike">
                <a:solidFill>
                  <a:srgbClr val="21409a"/>
                </a:solidFill>
                <a:latin typeface="News Cycle"/>
                <a:ea typeface="News Cycle"/>
                <a:hlinkClick r:id="rId2"/>
              </a:rPr>
              <a:t>Neighborhoods Medellin</a:t>
            </a:r>
            <a:r>
              <a:rPr b="0" lang="en-US" sz="1050" spc="-1" strike="noStrike">
                <a:solidFill>
                  <a:srgbClr val="062133"/>
                </a:solidFill>
                <a:latin typeface="News Cycle"/>
                <a:ea typeface="Liberation Serif;Times New Roman"/>
              </a:rPr>
              <a:t> like </a:t>
            </a:r>
            <a:r>
              <a:rPr b="0" lang="en-US" sz="1050" spc="-1" strike="noStrike">
                <a:solidFill>
                  <a:srgbClr val="062133"/>
                </a:solidFill>
                <a:latin typeface="News Cycle"/>
                <a:ea typeface="Liberation Serif;Times New Roman"/>
              </a:rPr>
              <a:t>a </a:t>
            </a:r>
            <a:r>
              <a:rPr b="0" lang="en-US" sz="1050" spc="-1" strike="noStrike">
                <a:solidFill>
                  <a:srgbClr val="062133"/>
                </a:solidFill>
                <a:latin typeface="News Cycle"/>
                <a:ea typeface="Liberation Serif;Times New Roman"/>
              </a:rPr>
              <a:t>shap</a:t>
            </a:r>
            <a:r>
              <a:rPr b="0" lang="en-US" sz="1050" spc="-1" strike="noStrike">
                <a:solidFill>
                  <a:srgbClr val="062133"/>
                </a:solidFill>
                <a:latin typeface="News Cycle"/>
                <a:ea typeface="Liberation Serif;Times New Roman"/>
              </a:rPr>
              <a:t>e file.</a:t>
            </a:r>
            <a:endParaRPr b="0" lang="en-US" sz="1050" spc="-1" strike="noStrike">
              <a:latin typeface="Arial"/>
            </a:endParaRPr>
          </a:p>
          <a:p>
            <a:pPr algn="just"/>
            <a:r>
              <a:rPr b="0" lang="en-US" sz="1050" spc="-1" strike="noStrike">
                <a:solidFill>
                  <a:srgbClr val="062133"/>
                </a:solidFill>
                <a:latin typeface="News Cycle"/>
                <a:ea typeface="Liberation Serif;Times New Roman"/>
              </a:rPr>
              <a:t>With </a:t>
            </a:r>
            <a:r>
              <a:rPr b="0" lang="en-US" sz="1050" spc="-1" strike="noStrike">
                <a:solidFill>
                  <a:srgbClr val="062133"/>
                </a:solidFill>
                <a:latin typeface="News Cycle"/>
                <a:ea typeface="Liberation Serif;Times New Roman"/>
              </a:rPr>
              <a:t>QGIS </a:t>
            </a:r>
            <a:r>
              <a:rPr b="0" lang="en-US" sz="1050" spc="-1" strike="noStrike">
                <a:solidFill>
                  <a:srgbClr val="062133"/>
                </a:solidFill>
                <a:latin typeface="News Cycle"/>
                <a:ea typeface="Liberation Serif;Times New Roman"/>
              </a:rPr>
              <a:t>softw</a:t>
            </a:r>
            <a:r>
              <a:rPr b="0" lang="en-US" sz="1050" spc="-1" strike="noStrike">
                <a:solidFill>
                  <a:srgbClr val="062133"/>
                </a:solidFill>
                <a:latin typeface="News Cycle"/>
                <a:ea typeface="Liberation Serif;Times New Roman"/>
              </a:rPr>
              <a:t>are </a:t>
            </a:r>
            <a:r>
              <a:rPr b="0" lang="en-US" sz="1050" spc="-1" strike="noStrike">
                <a:solidFill>
                  <a:srgbClr val="062133"/>
                </a:solidFill>
                <a:latin typeface="News Cycle"/>
                <a:ea typeface="Liberation Serif;Times New Roman"/>
              </a:rPr>
              <a:t>(3) </a:t>
            </a:r>
            <a:r>
              <a:rPr b="0" lang="en-US" sz="1050" spc="-1" strike="noStrike">
                <a:solidFill>
                  <a:srgbClr val="062133"/>
                </a:solidFill>
                <a:latin typeface="News Cycle"/>
                <a:ea typeface="Liberation Serif;Times New Roman"/>
              </a:rPr>
              <a:t>we </a:t>
            </a:r>
            <a:r>
              <a:rPr b="0" lang="en-US" sz="1050" spc="-1" strike="noStrike">
                <a:solidFill>
                  <a:srgbClr val="062133"/>
                </a:solidFill>
                <a:latin typeface="News Cycle"/>
                <a:ea typeface="Liberation Serif;Times New Roman"/>
              </a:rPr>
              <a:t>chan</a:t>
            </a:r>
            <a:r>
              <a:rPr b="0" lang="en-US" sz="1050" spc="-1" strike="noStrike">
                <a:solidFill>
                  <a:srgbClr val="062133"/>
                </a:solidFill>
                <a:latin typeface="News Cycle"/>
                <a:ea typeface="Liberation Serif;Times New Roman"/>
              </a:rPr>
              <a:t>ge </a:t>
            </a:r>
            <a:r>
              <a:rPr b="0" lang="en-US" sz="1050" spc="-1" strike="noStrike">
                <a:solidFill>
                  <a:srgbClr val="062133"/>
                </a:solidFill>
                <a:latin typeface="News Cycle"/>
                <a:ea typeface="Liberation Serif;Times New Roman"/>
              </a:rPr>
              <a:t>the </a:t>
            </a:r>
            <a:r>
              <a:rPr b="0" lang="en-US" sz="1050" spc="-1" strike="noStrike">
                <a:solidFill>
                  <a:srgbClr val="062133"/>
                </a:solidFill>
                <a:latin typeface="News Cycle"/>
                <a:ea typeface="Liberation Serif;Times New Roman"/>
              </a:rPr>
              <a:t>data </a:t>
            </a:r>
            <a:r>
              <a:rPr b="0" lang="en-US" sz="1050" spc="-1" strike="noStrike">
                <a:solidFill>
                  <a:srgbClr val="062133"/>
                </a:solidFill>
                <a:latin typeface="News Cycle"/>
                <a:ea typeface="Liberation Serif;Times New Roman"/>
              </a:rPr>
              <a:t>from </a:t>
            </a:r>
            <a:r>
              <a:rPr b="0" lang="en-US" sz="1050" spc="-1" strike="noStrike">
                <a:solidFill>
                  <a:srgbClr val="062133"/>
                </a:solidFill>
                <a:latin typeface="News Cycle"/>
                <a:ea typeface="Liberation Serif;Times New Roman"/>
              </a:rPr>
              <a:t>shap</a:t>
            </a:r>
            <a:r>
              <a:rPr b="0" lang="en-US" sz="1050" spc="-1" strike="noStrike">
                <a:solidFill>
                  <a:srgbClr val="062133"/>
                </a:solidFill>
                <a:latin typeface="News Cycle"/>
                <a:ea typeface="Liberation Serif;Times New Roman"/>
              </a:rPr>
              <a:t>efile</a:t>
            </a:r>
            <a:r>
              <a:rPr b="0" lang="en-US" sz="1000" spc="-1" strike="noStrike">
                <a:solidFill>
                  <a:srgbClr val="062133"/>
                </a:solidFill>
                <a:latin typeface="News Cycle"/>
                <a:ea typeface="News Cycle"/>
              </a:rPr>
              <a:t> </a:t>
            </a:r>
            <a:r>
              <a:rPr b="0" lang="en-US" sz="1000" spc="-1" strike="noStrike">
                <a:solidFill>
                  <a:srgbClr val="062133"/>
                </a:solidFill>
                <a:latin typeface="News Cycle"/>
                <a:ea typeface="News Cycle"/>
              </a:rPr>
              <a:t>to </a:t>
            </a:r>
            <a:r>
              <a:rPr b="0" lang="en-US" sz="1000" spc="-1" strike="noStrike">
                <a:solidFill>
                  <a:srgbClr val="062133"/>
                </a:solidFill>
                <a:latin typeface="News Cycle"/>
                <a:ea typeface="News Cycle"/>
              </a:rPr>
              <a:t>geojs</a:t>
            </a:r>
            <a:r>
              <a:rPr b="0" lang="en-US" sz="1000" spc="-1" strike="noStrike">
                <a:solidFill>
                  <a:srgbClr val="062133"/>
                </a:solidFill>
                <a:latin typeface="News Cycle"/>
                <a:ea typeface="News Cycle"/>
              </a:rPr>
              <a:t>on to </a:t>
            </a:r>
            <a:r>
              <a:rPr b="0" lang="en-US" sz="1000" spc="-1" strike="noStrike">
                <a:solidFill>
                  <a:srgbClr val="062133"/>
                </a:solidFill>
                <a:latin typeface="News Cycle"/>
                <a:ea typeface="News Cycle"/>
              </a:rPr>
              <a:t>see </a:t>
            </a:r>
            <a:r>
              <a:rPr b="0" lang="en-US" sz="1000" spc="-1" strike="noStrike">
                <a:solidFill>
                  <a:srgbClr val="062133"/>
                </a:solidFill>
                <a:latin typeface="News Cycle"/>
                <a:ea typeface="News Cycle"/>
              </a:rPr>
              <a:t>neigh</a:t>
            </a:r>
            <a:r>
              <a:rPr b="0" lang="en-US" sz="1000" spc="-1" strike="noStrike">
                <a:solidFill>
                  <a:srgbClr val="062133"/>
                </a:solidFill>
                <a:latin typeface="News Cycle"/>
                <a:ea typeface="News Cycle"/>
              </a:rPr>
              <a:t>borho</a:t>
            </a:r>
            <a:r>
              <a:rPr b="0" lang="en-US" sz="1000" spc="-1" strike="noStrike">
                <a:solidFill>
                  <a:srgbClr val="062133"/>
                </a:solidFill>
                <a:latin typeface="News Cycle"/>
                <a:ea typeface="News Cycle"/>
              </a:rPr>
              <a:t>ods </a:t>
            </a:r>
            <a:r>
              <a:rPr b="0" lang="en-US" sz="1000" spc="-1" strike="noStrike">
                <a:solidFill>
                  <a:srgbClr val="062133"/>
                </a:solidFill>
                <a:latin typeface="News Cycle"/>
                <a:ea typeface="News Cycle"/>
              </a:rPr>
              <a:t>and </a:t>
            </a:r>
            <a:r>
              <a:rPr b="0" lang="en-US" sz="1000" spc="-1" strike="noStrike">
                <a:solidFill>
                  <a:srgbClr val="062133"/>
                </a:solidFill>
                <a:latin typeface="News Cycle"/>
                <a:ea typeface="News Cycle"/>
              </a:rPr>
              <a:t>extra</a:t>
            </a:r>
            <a:r>
              <a:rPr b="0" lang="en-US" sz="1000" spc="-1" strike="noStrike">
                <a:solidFill>
                  <a:srgbClr val="062133"/>
                </a:solidFill>
                <a:latin typeface="News Cycle"/>
                <a:ea typeface="News Cycle"/>
              </a:rPr>
              <a:t>ct </a:t>
            </a:r>
            <a:r>
              <a:rPr b="0" lang="en-US" sz="1000" spc="-1" strike="noStrike">
                <a:solidFill>
                  <a:srgbClr val="062133"/>
                </a:solidFill>
                <a:latin typeface="News Cycle"/>
                <a:ea typeface="News Cycle"/>
              </a:rPr>
              <a:t>excel </a:t>
            </a:r>
            <a:r>
              <a:rPr b="0" lang="en-US" sz="1000" spc="-1" strike="noStrike">
                <a:solidFill>
                  <a:srgbClr val="062133"/>
                </a:solidFill>
                <a:latin typeface="News Cycle"/>
                <a:ea typeface="News Cycle"/>
              </a:rPr>
              <a:t>sprea</a:t>
            </a:r>
            <a:r>
              <a:rPr b="0" lang="en-US" sz="1000" spc="-1" strike="noStrike">
                <a:solidFill>
                  <a:srgbClr val="062133"/>
                </a:solidFill>
                <a:latin typeface="News Cycle"/>
                <a:ea typeface="News Cycle"/>
              </a:rPr>
              <a:t>dshee</a:t>
            </a:r>
            <a:r>
              <a:rPr b="0" lang="en-US" sz="1000" spc="-1" strike="noStrike">
                <a:solidFill>
                  <a:srgbClr val="062133"/>
                </a:solidFill>
                <a:latin typeface="News Cycle"/>
                <a:ea typeface="News Cycle"/>
              </a:rPr>
              <a:t>ts, to </a:t>
            </a:r>
            <a:r>
              <a:rPr b="0" lang="en-US" sz="1000" spc="-1" strike="noStrike">
                <a:solidFill>
                  <a:srgbClr val="062133"/>
                </a:solidFill>
                <a:latin typeface="News Cycle"/>
                <a:ea typeface="News Cycle"/>
              </a:rPr>
              <a:t>use </a:t>
            </a:r>
            <a:r>
              <a:rPr b="0" lang="en-US" sz="1000" spc="-1" strike="noStrike">
                <a:solidFill>
                  <a:srgbClr val="062133"/>
                </a:solidFill>
                <a:latin typeface="News Cycle"/>
                <a:ea typeface="News Cycle"/>
              </a:rPr>
              <a:t>Multid</a:t>
            </a:r>
            <a:r>
              <a:rPr b="0" lang="en-US" sz="1000" spc="-1" strike="noStrike">
                <a:solidFill>
                  <a:srgbClr val="062133"/>
                </a:solidFill>
                <a:latin typeface="News Cycle"/>
                <a:ea typeface="News Cycle"/>
              </a:rPr>
              <a:t>imens</a:t>
            </a:r>
            <a:r>
              <a:rPr b="0" lang="en-US" sz="1000" spc="-1" strike="noStrike">
                <a:solidFill>
                  <a:srgbClr val="062133"/>
                </a:solidFill>
                <a:latin typeface="News Cycle"/>
                <a:ea typeface="News Cycle"/>
              </a:rPr>
              <a:t>ional </a:t>
            </a:r>
            <a:r>
              <a:rPr b="0" lang="en-US" sz="1000" spc="-1" strike="noStrike">
                <a:solidFill>
                  <a:srgbClr val="062133"/>
                </a:solidFill>
                <a:latin typeface="News Cycle"/>
                <a:ea typeface="News Cycle"/>
              </a:rPr>
              <a:t>Pover</a:t>
            </a:r>
            <a:r>
              <a:rPr b="0" lang="en-US" sz="1000" spc="-1" strike="noStrike">
                <a:solidFill>
                  <a:srgbClr val="062133"/>
                </a:solidFill>
                <a:latin typeface="News Cycle"/>
                <a:ea typeface="News Cycle"/>
              </a:rPr>
              <a:t>ty </a:t>
            </a:r>
            <a:r>
              <a:rPr b="0" lang="en-US" sz="1000" spc="-1" strike="noStrike">
                <a:solidFill>
                  <a:srgbClr val="062133"/>
                </a:solidFill>
                <a:latin typeface="News Cycle"/>
                <a:ea typeface="News Cycle"/>
              </a:rPr>
              <a:t>Index.</a:t>
            </a:r>
            <a:endParaRPr b="0" lang="en-US" sz="1000" spc="-1" strike="noStrike">
              <a:latin typeface="Arial"/>
            </a:endParaRPr>
          </a:p>
          <a:p>
            <a:pPr algn="just"/>
            <a:r>
              <a:rPr b="0" lang="en-US" sz="1000" spc="-1" strike="noStrike">
                <a:solidFill>
                  <a:srgbClr val="000000"/>
                </a:solidFill>
                <a:latin typeface="News Cycle"/>
                <a:ea typeface="Liberation Serif;Times New Roman"/>
              </a:rPr>
              <a:t>Data </a:t>
            </a:r>
            <a:r>
              <a:rPr b="0" lang="en-US" sz="1000" spc="-1" strike="noStrike">
                <a:solidFill>
                  <a:srgbClr val="000000"/>
                </a:solidFill>
                <a:latin typeface="News Cycle"/>
                <a:ea typeface="Liberation Serif;Times New Roman"/>
              </a:rPr>
              <a:t>about </a:t>
            </a:r>
            <a:r>
              <a:rPr b="0" lang="en-US" sz="1000" spc="-1" strike="noStrike">
                <a:solidFill>
                  <a:srgbClr val="000000"/>
                </a:solidFill>
                <a:latin typeface="News Cycle"/>
                <a:ea typeface="Liberation Serif;Times New Roman"/>
              </a:rPr>
              <a:t>venue</a:t>
            </a:r>
            <a:r>
              <a:rPr b="0" lang="en-US" sz="1000" spc="-1" strike="noStrike">
                <a:solidFill>
                  <a:srgbClr val="000000"/>
                </a:solidFill>
                <a:latin typeface="News Cycle"/>
                <a:ea typeface="Liberation Serif;Times New Roman"/>
              </a:rPr>
              <a:t>s is </a:t>
            </a:r>
            <a:r>
              <a:rPr b="0" lang="en-US" sz="1000" spc="-1" strike="noStrike">
                <a:solidFill>
                  <a:srgbClr val="000000"/>
                </a:solidFill>
                <a:latin typeface="News Cycle"/>
                <a:ea typeface="Liberation Serif;Times New Roman"/>
              </a:rPr>
              <a:t>availa</a:t>
            </a:r>
            <a:r>
              <a:rPr b="0" lang="en-US" sz="1000" spc="-1" strike="noStrike">
                <a:solidFill>
                  <a:srgbClr val="000000"/>
                </a:solidFill>
                <a:latin typeface="News Cycle"/>
                <a:ea typeface="Liberation Serif;Times New Roman"/>
              </a:rPr>
              <a:t>ble at </a:t>
            </a:r>
            <a:r>
              <a:rPr b="0" lang="en-US" sz="1800" spc="-1" strike="noStrike">
                <a:solidFill>
                  <a:srgbClr val="062133"/>
                </a:solidFill>
                <a:latin typeface="News Cycle"/>
                <a:ea typeface="News Cycle"/>
                <a:hlinkClick r:id="rId3"/>
              </a:rPr>
              <a:t>foursquare</a:t>
            </a:r>
            <a:r>
              <a:rPr b="0" lang="en-US" sz="1000" spc="-1" strike="noStrike" u="sng">
                <a:solidFill>
                  <a:srgbClr val="296eaa"/>
                </a:solidFill>
                <a:uFillTx/>
                <a:latin typeface="News Cycle"/>
                <a:ea typeface="Liberation Serif;Times New Roman"/>
              </a:rPr>
              <a:t> </a:t>
            </a:r>
            <a:r>
              <a:rPr b="0" lang="en-US" sz="1000" spc="-1" strike="noStrike">
                <a:solidFill>
                  <a:srgbClr val="000000"/>
                </a:solidFill>
                <a:latin typeface="News Cycle"/>
                <a:ea typeface="Liberation Serif;Times New Roman"/>
              </a:rPr>
              <a:t>using </a:t>
            </a:r>
            <a:r>
              <a:rPr b="0" lang="en-US" sz="1000" spc="-1" strike="noStrike">
                <a:solidFill>
                  <a:srgbClr val="000000"/>
                </a:solidFill>
                <a:latin typeface="News Cycle"/>
                <a:ea typeface="Liberation Serif;Times New Roman"/>
              </a:rPr>
              <a:t>a free </a:t>
            </a:r>
            <a:r>
              <a:rPr b="0" lang="en-US" sz="1000" spc="-1" strike="noStrike">
                <a:solidFill>
                  <a:srgbClr val="000000"/>
                </a:solidFill>
                <a:latin typeface="News Cycle"/>
                <a:ea typeface="Liberation Serif;Times New Roman"/>
              </a:rPr>
              <a:t>accou</a:t>
            </a:r>
            <a:r>
              <a:rPr b="0" lang="en-US" sz="1000" spc="-1" strike="noStrike">
                <a:solidFill>
                  <a:srgbClr val="000000"/>
                </a:solidFill>
                <a:latin typeface="News Cycle"/>
                <a:ea typeface="Liberation Serif;Times New Roman"/>
              </a:rPr>
              <a:t>nt.</a:t>
            </a:r>
            <a:endParaRPr b="0" lang="en-US" sz="1000" spc="-1" strike="noStrike">
              <a:latin typeface="Arial"/>
            </a:endParaRPr>
          </a:p>
          <a:p>
            <a:pPr>
              <a:lnSpc>
                <a:spcPct val="115000"/>
              </a:lnSpc>
              <a:spcBef>
                <a:spcPts val="799"/>
              </a:spcBef>
              <a:spcAft>
                <a:spcPts val="799"/>
              </a:spcAft>
            </a:pPr>
            <a:endParaRPr b="0" lang="en-US" sz="1000" spc="-1" strike="noStrike">
              <a:latin typeface="Arial"/>
            </a:endParaRPr>
          </a:p>
        </p:txBody>
      </p:sp>
      <p:sp>
        <p:nvSpPr>
          <p:cNvPr id="497" name="CustomShape 3"/>
          <p:cNvSpPr/>
          <p:nvPr/>
        </p:nvSpPr>
        <p:spPr>
          <a:xfrm>
            <a:off x="8346240" y="4688640"/>
            <a:ext cx="568440" cy="453960"/>
          </a:xfrm>
          <a:prstGeom prst="rect">
            <a:avLst/>
          </a:prstGeom>
          <a:noFill/>
          <a:ln>
            <a:noFill/>
          </a:ln>
        </p:spPr>
        <p:style>
          <a:lnRef idx="0"/>
          <a:fillRef idx="0"/>
          <a:effectRef idx="0"/>
          <a:fontRef idx="minor"/>
        </p:style>
        <p:txBody>
          <a:bodyPr lIns="0" rIns="0" tIns="0" bIns="0" anchor="ctr"/>
          <a:p>
            <a:pPr algn="ctr">
              <a:lnSpc>
                <a:spcPct val="100000"/>
              </a:lnSpc>
            </a:pPr>
            <a:fld id="{D8C6FFE6-7798-4C12-875A-1BB143FA3CCC}" type="slidenum">
              <a:rPr b="0" lang="en-US" sz="1300" spc="-1" strike="noStrike">
                <a:solidFill>
                  <a:srgbClr val="ffffff"/>
                </a:solidFill>
                <a:latin typeface="Oswald"/>
                <a:ea typeface="Oswald"/>
              </a:rPr>
              <a:t>1</a:t>
            </a:fld>
            <a:endParaRPr b="0" lang="en-US" sz="1300" spc="-1" strike="noStrike">
              <a:latin typeface="Arial"/>
            </a:endParaRPr>
          </a:p>
        </p:txBody>
      </p:sp>
      <p:pic>
        <p:nvPicPr>
          <p:cNvPr id="498" name="" descr=""/>
          <p:cNvPicPr/>
          <p:nvPr/>
        </p:nvPicPr>
        <p:blipFill>
          <a:blip r:embed="rId4"/>
          <a:stretch/>
        </p:blipFill>
        <p:spPr>
          <a:xfrm>
            <a:off x="274320" y="3108960"/>
            <a:ext cx="2651760" cy="1554480"/>
          </a:xfrm>
          <a:prstGeom prst="rect">
            <a:avLst/>
          </a:prstGeom>
          <a:ln>
            <a:solidFill>
              <a:srgbClr val="3465a4"/>
            </a:solidFill>
          </a:ln>
        </p:spPr>
      </p:pic>
      <p:pic>
        <p:nvPicPr>
          <p:cNvPr id="499" name="" descr=""/>
          <p:cNvPicPr/>
          <p:nvPr/>
        </p:nvPicPr>
        <p:blipFill>
          <a:blip r:embed="rId5"/>
          <a:stretch/>
        </p:blipFill>
        <p:spPr>
          <a:xfrm>
            <a:off x="5029200" y="3017520"/>
            <a:ext cx="1463040" cy="822960"/>
          </a:xfrm>
          <a:prstGeom prst="rect">
            <a:avLst/>
          </a:prstGeom>
          <a:ln>
            <a:solidFill>
              <a:srgbClr val="3465a4"/>
            </a:solidFill>
          </a:ln>
        </p:spPr>
      </p:pic>
      <p:pic>
        <p:nvPicPr>
          <p:cNvPr id="500" name="" descr=""/>
          <p:cNvPicPr/>
          <p:nvPr/>
        </p:nvPicPr>
        <p:blipFill>
          <a:blip r:embed="rId6"/>
          <a:stretch/>
        </p:blipFill>
        <p:spPr>
          <a:xfrm>
            <a:off x="3029760" y="3108960"/>
            <a:ext cx="1908000" cy="1554480"/>
          </a:xfrm>
          <a:prstGeom prst="rect">
            <a:avLst/>
          </a:prstGeom>
          <a:ln>
            <a:solidFill>
              <a:srgbClr val="3465a4"/>
            </a:solidFill>
          </a:ln>
        </p:spPr>
      </p:pic>
      <p:pic>
        <p:nvPicPr>
          <p:cNvPr id="501" name="" descr=""/>
          <p:cNvPicPr/>
          <p:nvPr/>
        </p:nvPicPr>
        <p:blipFill>
          <a:blip r:embed="rId7"/>
          <a:srcRect l="28064" t="33531" r="29732" b="38507"/>
          <a:stretch/>
        </p:blipFill>
        <p:spPr>
          <a:xfrm>
            <a:off x="5029200" y="3932280"/>
            <a:ext cx="1463040" cy="914040"/>
          </a:xfrm>
          <a:prstGeom prst="rect">
            <a:avLst/>
          </a:prstGeom>
          <a:ln>
            <a:solidFill>
              <a:srgbClr val="3465a4"/>
            </a:solid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152</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es-CO</dc:language>
  <cp:lastModifiedBy/>
  <dcterms:modified xsi:type="dcterms:W3CDTF">2021-01-30T12:34:39Z</dcterms:modified>
  <cp:revision>28</cp:revision>
  <dc:subject/>
  <dc:title/>
</cp:coreProperties>
</file>